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9" r:id="rId10"/>
    <p:sldId id="270" r:id="rId11"/>
    <p:sldId id="271" r:id="rId12"/>
    <p:sldId id="273" r:id="rId13"/>
    <p:sldId id="274" r:id="rId14"/>
    <p:sldId id="272" r:id="rId15"/>
    <p:sldId id="267" r:id="rId16"/>
    <p:sldId id="276" r:id="rId17"/>
    <p:sldId id="277" r:id="rId18"/>
    <p:sldId id="275" r:id="rId19"/>
    <p:sldId id="278" r:id="rId20"/>
    <p:sldId id="279" r:id="rId21"/>
    <p:sldId id="283" r:id="rId22"/>
    <p:sldId id="263" r:id="rId23"/>
    <p:sldId id="280" r:id="rId24"/>
    <p:sldId id="281" r:id="rId25"/>
    <p:sldId id="286" r:id="rId26"/>
    <p:sldId id="282" r:id="rId27"/>
    <p:sldId id="284" r:id="rId28"/>
    <p:sldId id="285" r:id="rId29"/>
    <p:sldId id="287" r:id="rId30"/>
    <p:sldId id="264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3" d="100"/>
          <a:sy n="93" d="100"/>
        </p:scale>
        <p:origin x="-126" y="-2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pPr/>
              <a:t>11/18/2016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Properties of Compounds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720735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76145" y="96715"/>
            <a:ext cx="609601" cy="48137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No!</a:t>
            </a:r>
          </a:p>
        </p:txBody>
      </p:sp>
      <p:sp>
        <p:nvSpPr>
          <p:cNvPr id="4" name="Rectangle 3"/>
          <p:cNvSpPr/>
          <p:nvPr/>
        </p:nvSpPr>
        <p:spPr>
          <a:xfrm>
            <a:off x="4923692" y="96715"/>
            <a:ext cx="1776047" cy="465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Is there a metal in the compound?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646484" y="316522"/>
            <a:ext cx="2286000" cy="0"/>
          </a:xfrm>
          <a:prstGeom prst="straightConnector1">
            <a:avLst/>
          </a:prstGeom>
          <a:ln w="6985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4" idx="3"/>
          </p:cNvCxnSpPr>
          <p:nvPr/>
        </p:nvCxnSpPr>
        <p:spPr>
          <a:xfrm>
            <a:off x="6699739" y="329711"/>
            <a:ext cx="2176406" cy="0"/>
          </a:xfrm>
          <a:prstGeom prst="straightConnector1">
            <a:avLst/>
          </a:prstGeom>
          <a:ln w="825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732084" y="151666"/>
            <a:ext cx="914400" cy="3297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Yes!</a:t>
            </a:r>
          </a:p>
        </p:txBody>
      </p:sp>
      <p:cxnSp>
        <p:nvCxnSpPr>
          <p:cNvPr id="15" name="Straight Arrow Connector 14"/>
          <p:cNvCxnSpPr>
            <a:stCxn id="10" idx="2"/>
          </p:cNvCxnSpPr>
          <p:nvPr/>
        </p:nvCxnSpPr>
        <p:spPr>
          <a:xfrm>
            <a:off x="2189284" y="481377"/>
            <a:ext cx="0" cy="37760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732084" y="858982"/>
            <a:ext cx="914400" cy="3297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Ionic</a:t>
            </a:r>
          </a:p>
        </p:txBody>
      </p:sp>
      <p:cxnSp>
        <p:nvCxnSpPr>
          <p:cNvPr id="18" name="Straight Arrow Connector 17"/>
          <p:cNvCxnSpPr>
            <a:stCxn id="3" idx="2"/>
          </p:cNvCxnSpPr>
          <p:nvPr/>
        </p:nvCxnSpPr>
        <p:spPr>
          <a:xfrm flipH="1">
            <a:off x="9180945" y="578092"/>
            <a:ext cx="1" cy="410199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8723744" y="988291"/>
            <a:ext cx="1020619" cy="2955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Covalent</a:t>
            </a:r>
          </a:p>
        </p:txBody>
      </p:sp>
      <p:cxnSp>
        <p:nvCxnSpPr>
          <p:cNvPr id="5" name="Straight Arrow Connector 4"/>
          <p:cNvCxnSpPr>
            <a:stCxn id="16" idx="2"/>
          </p:cNvCxnSpPr>
          <p:nvPr/>
        </p:nvCxnSpPr>
        <p:spPr>
          <a:xfrm>
            <a:off x="2189284" y="1188693"/>
            <a:ext cx="0" cy="298362"/>
          </a:xfrm>
          <a:prstGeom prst="straightConnector1">
            <a:avLst/>
          </a:prstGeom>
          <a:ln w="444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062314" y="1487055"/>
            <a:ext cx="2253939" cy="4525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What do we need to know about the metal?</a:t>
            </a:r>
          </a:p>
        </p:txBody>
      </p:sp>
      <p:sp>
        <p:nvSpPr>
          <p:cNvPr id="9" name="Rectangle 8"/>
          <p:cNvSpPr/>
          <p:nvPr/>
        </p:nvSpPr>
        <p:spPr>
          <a:xfrm>
            <a:off x="8168408" y="1579419"/>
            <a:ext cx="2131289" cy="3186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How many elements?</a:t>
            </a:r>
          </a:p>
        </p:txBody>
      </p:sp>
      <p:cxnSp>
        <p:nvCxnSpPr>
          <p:cNvPr id="12" name="Straight Arrow Connector 11"/>
          <p:cNvCxnSpPr>
            <a:stCxn id="20" idx="2"/>
          </p:cNvCxnSpPr>
          <p:nvPr/>
        </p:nvCxnSpPr>
        <p:spPr>
          <a:xfrm flipH="1">
            <a:off x="9234053" y="1283855"/>
            <a:ext cx="1" cy="286327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59859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76145" y="96715"/>
            <a:ext cx="609601" cy="48137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No!</a:t>
            </a:r>
          </a:p>
        </p:txBody>
      </p:sp>
      <p:sp>
        <p:nvSpPr>
          <p:cNvPr id="4" name="Rectangle 3"/>
          <p:cNvSpPr/>
          <p:nvPr/>
        </p:nvSpPr>
        <p:spPr>
          <a:xfrm>
            <a:off x="4923692" y="96715"/>
            <a:ext cx="1776047" cy="465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Is there a metal in the compound?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646484" y="316522"/>
            <a:ext cx="2286000" cy="0"/>
          </a:xfrm>
          <a:prstGeom prst="straightConnector1">
            <a:avLst/>
          </a:prstGeom>
          <a:ln w="6985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4" idx="3"/>
          </p:cNvCxnSpPr>
          <p:nvPr/>
        </p:nvCxnSpPr>
        <p:spPr>
          <a:xfrm>
            <a:off x="6699739" y="329711"/>
            <a:ext cx="2176406" cy="0"/>
          </a:xfrm>
          <a:prstGeom prst="straightConnector1">
            <a:avLst/>
          </a:prstGeom>
          <a:ln w="825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732084" y="151666"/>
            <a:ext cx="914400" cy="3297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Yes!</a:t>
            </a:r>
          </a:p>
        </p:txBody>
      </p:sp>
      <p:cxnSp>
        <p:nvCxnSpPr>
          <p:cNvPr id="15" name="Straight Arrow Connector 14"/>
          <p:cNvCxnSpPr>
            <a:stCxn id="10" idx="2"/>
          </p:cNvCxnSpPr>
          <p:nvPr/>
        </p:nvCxnSpPr>
        <p:spPr>
          <a:xfrm>
            <a:off x="2189284" y="481377"/>
            <a:ext cx="0" cy="37760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732084" y="858982"/>
            <a:ext cx="914400" cy="3297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Ionic</a:t>
            </a:r>
          </a:p>
        </p:txBody>
      </p:sp>
      <p:cxnSp>
        <p:nvCxnSpPr>
          <p:cNvPr id="18" name="Straight Arrow Connector 17"/>
          <p:cNvCxnSpPr>
            <a:stCxn id="3" idx="2"/>
          </p:cNvCxnSpPr>
          <p:nvPr/>
        </p:nvCxnSpPr>
        <p:spPr>
          <a:xfrm flipH="1">
            <a:off x="9180945" y="578092"/>
            <a:ext cx="1" cy="410199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8723744" y="988291"/>
            <a:ext cx="1020619" cy="2955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Covalent</a:t>
            </a:r>
          </a:p>
        </p:txBody>
      </p:sp>
      <p:cxnSp>
        <p:nvCxnSpPr>
          <p:cNvPr id="5" name="Straight Arrow Connector 4"/>
          <p:cNvCxnSpPr>
            <a:stCxn id="16" idx="2"/>
          </p:cNvCxnSpPr>
          <p:nvPr/>
        </p:nvCxnSpPr>
        <p:spPr>
          <a:xfrm>
            <a:off x="2189284" y="1188693"/>
            <a:ext cx="0" cy="298362"/>
          </a:xfrm>
          <a:prstGeom prst="straightConnector1">
            <a:avLst/>
          </a:prstGeom>
          <a:ln w="444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062314" y="1487055"/>
            <a:ext cx="2253939" cy="4525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Is it a transition metal?</a:t>
            </a:r>
          </a:p>
        </p:txBody>
      </p:sp>
      <p:sp>
        <p:nvSpPr>
          <p:cNvPr id="9" name="Rectangle 8"/>
          <p:cNvSpPr/>
          <p:nvPr/>
        </p:nvSpPr>
        <p:spPr>
          <a:xfrm>
            <a:off x="8168408" y="1579419"/>
            <a:ext cx="2131289" cy="3186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How many elements?</a:t>
            </a:r>
          </a:p>
        </p:txBody>
      </p:sp>
      <p:cxnSp>
        <p:nvCxnSpPr>
          <p:cNvPr id="12" name="Straight Arrow Connector 11"/>
          <p:cNvCxnSpPr>
            <a:stCxn id="20" idx="2"/>
          </p:cNvCxnSpPr>
          <p:nvPr/>
        </p:nvCxnSpPr>
        <p:spPr>
          <a:xfrm flipH="1">
            <a:off x="9234053" y="1283855"/>
            <a:ext cx="1" cy="286327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2"/>
          </p:cNvCxnSpPr>
          <p:nvPr/>
        </p:nvCxnSpPr>
        <p:spPr>
          <a:xfrm flipH="1">
            <a:off x="1089891" y="1939637"/>
            <a:ext cx="1099393" cy="341745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7" idx="2"/>
          </p:cNvCxnSpPr>
          <p:nvPr/>
        </p:nvCxnSpPr>
        <p:spPr>
          <a:xfrm>
            <a:off x="2189284" y="1939637"/>
            <a:ext cx="1126969" cy="332508"/>
          </a:xfrm>
          <a:prstGeom prst="straightConnector1">
            <a:avLst/>
          </a:prstGeom>
          <a:ln w="444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17369" y="2281382"/>
            <a:ext cx="572522" cy="2770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Yes!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316253" y="2272146"/>
            <a:ext cx="508000" cy="2401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No!</a:t>
            </a:r>
          </a:p>
        </p:txBody>
      </p:sp>
      <p:cxnSp>
        <p:nvCxnSpPr>
          <p:cNvPr id="22" name="Straight Arrow Connector 21"/>
          <p:cNvCxnSpPr>
            <a:stCxn id="9" idx="2"/>
          </p:cNvCxnSpPr>
          <p:nvPr/>
        </p:nvCxnSpPr>
        <p:spPr>
          <a:xfrm flipH="1">
            <a:off x="8168408" y="1898073"/>
            <a:ext cx="1065645" cy="374072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9" idx="2"/>
          </p:cNvCxnSpPr>
          <p:nvPr/>
        </p:nvCxnSpPr>
        <p:spPr>
          <a:xfrm>
            <a:off x="9234053" y="1898073"/>
            <a:ext cx="1065644" cy="383309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7102763" y="2299853"/>
            <a:ext cx="1065645" cy="4618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 element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0299697" y="2299853"/>
            <a:ext cx="1005612" cy="5172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2 elements</a:t>
            </a:r>
          </a:p>
        </p:txBody>
      </p:sp>
    </p:spTree>
    <p:extLst>
      <p:ext uri="{BB962C8B-B14F-4D97-AF65-F5344CB8AC3E}">
        <p14:creationId xmlns:p14="http://schemas.microsoft.com/office/powerpoint/2010/main" xmlns="" val="3023951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76145" y="96715"/>
            <a:ext cx="609601" cy="48137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No!</a:t>
            </a:r>
          </a:p>
        </p:txBody>
      </p:sp>
      <p:sp>
        <p:nvSpPr>
          <p:cNvPr id="4" name="Rectangle 3"/>
          <p:cNvSpPr/>
          <p:nvPr/>
        </p:nvSpPr>
        <p:spPr>
          <a:xfrm>
            <a:off x="4923692" y="96715"/>
            <a:ext cx="1776047" cy="465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Is there a metal in the compound?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646484" y="316522"/>
            <a:ext cx="2286000" cy="0"/>
          </a:xfrm>
          <a:prstGeom prst="straightConnector1">
            <a:avLst/>
          </a:prstGeom>
          <a:ln w="6985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4" idx="3"/>
          </p:cNvCxnSpPr>
          <p:nvPr/>
        </p:nvCxnSpPr>
        <p:spPr>
          <a:xfrm>
            <a:off x="6699739" y="329711"/>
            <a:ext cx="2176406" cy="0"/>
          </a:xfrm>
          <a:prstGeom prst="straightConnector1">
            <a:avLst/>
          </a:prstGeom>
          <a:ln w="825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732084" y="151666"/>
            <a:ext cx="914400" cy="3297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Yes!</a:t>
            </a:r>
          </a:p>
        </p:txBody>
      </p:sp>
      <p:cxnSp>
        <p:nvCxnSpPr>
          <p:cNvPr id="15" name="Straight Arrow Connector 14"/>
          <p:cNvCxnSpPr>
            <a:stCxn id="10" idx="2"/>
          </p:cNvCxnSpPr>
          <p:nvPr/>
        </p:nvCxnSpPr>
        <p:spPr>
          <a:xfrm>
            <a:off x="2189284" y="481377"/>
            <a:ext cx="0" cy="37760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732084" y="858982"/>
            <a:ext cx="914400" cy="3297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Ionic</a:t>
            </a:r>
          </a:p>
        </p:txBody>
      </p:sp>
      <p:cxnSp>
        <p:nvCxnSpPr>
          <p:cNvPr id="18" name="Straight Arrow Connector 17"/>
          <p:cNvCxnSpPr>
            <a:stCxn id="3" idx="2"/>
          </p:cNvCxnSpPr>
          <p:nvPr/>
        </p:nvCxnSpPr>
        <p:spPr>
          <a:xfrm flipH="1">
            <a:off x="9180945" y="578092"/>
            <a:ext cx="1" cy="410199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8723744" y="988291"/>
            <a:ext cx="1020619" cy="2955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Covalent</a:t>
            </a:r>
          </a:p>
        </p:txBody>
      </p:sp>
      <p:cxnSp>
        <p:nvCxnSpPr>
          <p:cNvPr id="5" name="Straight Arrow Connector 4"/>
          <p:cNvCxnSpPr>
            <a:stCxn id="16" idx="2"/>
          </p:cNvCxnSpPr>
          <p:nvPr/>
        </p:nvCxnSpPr>
        <p:spPr>
          <a:xfrm>
            <a:off x="2189284" y="1188693"/>
            <a:ext cx="0" cy="298362"/>
          </a:xfrm>
          <a:prstGeom prst="straightConnector1">
            <a:avLst/>
          </a:prstGeom>
          <a:ln w="444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062314" y="1487055"/>
            <a:ext cx="2253939" cy="4525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Is it a transition metal?</a:t>
            </a:r>
          </a:p>
        </p:txBody>
      </p:sp>
      <p:sp>
        <p:nvSpPr>
          <p:cNvPr id="9" name="Rectangle 8"/>
          <p:cNvSpPr/>
          <p:nvPr/>
        </p:nvSpPr>
        <p:spPr>
          <a:xfrm>
            <a:off x="8168408" y="1579419"/>
            <a:ext cx="2131289" cy="3186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How many elements?</a:t>
            </a:r>
          </a:p>
        </p:txBody>
      </p:sp>
      <p:cxnSp>
        <p:nvCxnSpPr>
          <p:cNvPr id="12" name="Straight Arrow Connector 11"/>
          <p:cNvCxnSpPr>
            <a:stCxn id="20" idx="2"/>
          </p:cNvCxnSpPr>
          <p:nvPr/>
        </p:nvCxnSpPr>
        <p:spPr>
          <a:xfrm flipH="1">
            <a:off x="9234053" y="1283855"/>
            <a:ext cx="1" cy="286327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2"/>
          </p:cNvCxnSpPr>
          <p:nvPr/>
        </p:nvCxnSpPr>
        <p:spPr>
          <a:xfrm flipH="1">
            <a:off x="1089891" y="1939637"/>
            <a:ext cx="1099393" cy="341745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7" idx="2"/>
          </p:cNvCxnSpPr>
          <p:nvPr/>
        </p:nvCxnSpPr>
        <p:spPr>
          <a:xfrm>
            <a:off x="2189284" y="1939637"/>
            <a:ext cx="2077916" cy="360216"/>
          </a:xfrm>
          <a:prstGeom prst="straightConnector1">
            <a:avLst/>
          </a:prstGeom>
          <a:ln w="444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17369" y="2281382"/>
            <a:ext cx="572522" cy="2770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Yes!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267200" y="2313042"/>
            <a:ext cx="508000" cy="2401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No!</a:t>
            </a:r>
          </a:p>
        </p:txBody>
      </p:sp>
      <p:cxnSp>
        <p:nvCxnSpPr>
          <p:cNvPr id="22" name="Straight Arrow Connector 21"/>
          <p:cNvCxnSpPr>
            <a:stCxn id="9" idx="2"/>
          </p:cNvCxnSpPr>
          <p:nvPr/>
        </p:nvCxnSpPr>
        <p:spPr>
          <a:xfrm flipH="1">
            <a:off x="8168408" y="1898073"/>
            <a:ext cx="1065645" cy="374072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9" idx="2"/>
          </p:cNvCxnSpPr>
          <p:nvPr/>
        </p:nvCxnSpPr>
        <p:spPr>
          <a:xfrm>
            <a:off x="9234053" y="1898073"/>
            <a:ext cx="1065644" cy="383309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7102763" y="2299853"/>
            <a:ext cx="1065645" cy="4618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 element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0299697" y="2299853"/>
            <a:ext cx="1005612" cy="5172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2 elements</a:t>
            </a:r>
          </a:p>
        </p:txBody>
      </p:sp>
      <p:cxnSp>
        <p:nvCxnSpPr>
          <p:cNvPr id="13" name="Straight Arrow Connector 12"/>
          <p:cNvCxnSpPr>
            <a:stCxn id="17" idx="2"/>
          </p:cNvCxnSpPr>
          <p:nvPr/>
        </p:nvCxnSpPr>
        <p:spPr>
          <a:xfrm flipH="1">
            <a:off x="794327" y="2558473"/>
            <a:ext cx="9303" cy="360218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0" y="2933593"/>
            <a:ext cx="2068945" cy="29556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How many elements?</a:t>
            </a:r>
          </a:p>
        </p:txBody>
      </p:sp>
      <p:cxnSp>
        <p:nvCxnSpPr>
          <p:cNvPr id="28" name="Straight Arrow Connector 27"/>
          <p:cNvCxnSpPr>
            <a:stCxn id="19" idx="2"/>
          </p:cNvCxnSpPr>
          <p:nvPr/>
        </p:nvCxnSpPr>
        <p:spPr>
          <a:xfrm flipH="1">
            <a:off x="4516582" y="2553187"/>
            <a:ext cx="4618" cy="365504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3739556" y="2933593"/>
            <a:ext cx="2071288" cy="2586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How many elements?</a:t>
            </a:r>
          </a:p>
        </p:txBody>
      </p:sp>
      <p:cxnSp>
        <p:nvCxnSpPr>
          <p:cNvPr id="33" name="Straight Arrow Connector 32"/>
          <p:cNvCxnSpPr>
            <a:stCxn id="25" idx="2"/>
          </p:cNvCxnSpPr>
          <p:nvPr/>
        </p:nvCxnSpPr>
        <p:spPr>
          <a:xfrm flipH="1">
            <a:off x="7635585" y="2761671"/>
            <a:ext cx="1" cy="430540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6" idx="2"/>
          </p:cNvCxnSpPr>
          <p:nvPr/>
        </p:nvCxnSpPr>
        <p:spPr>
          <a:xfrm>
            <a:off x="10802503" y="2817090"/>
            <a:ext cx="0" cy="346361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7136821" y="3209637"/>
            <a:ext cx="997527" cy="6188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Diatomic Element</a:t>
            </a:r>
          </a:p>
        </p:txBody>
      </p:sp>
      <p:sp>
        <p:nvSpPr>
          <p:cNvPr id="37" name="Rectangle 36"/>
          <p:cNvSpPr/>
          <p:nvPr/>
        </p:nvSpPr>
        <p:spPr>
          <a:xfrm>
            <a:off x="10299697" y="3164502"/>
            <a:ext cx="1021194" cy="5357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Binary Covalent</a:t>
            </a:r>
          </a:p>
        </p:txBody>
      </p:sp>
    </p:spTree>
    <p:extLst>
      <p:ext uri="{BB962C8B-B14F-4D97-AF65-F5344CB8AC3E}">
        <p14:creationId xmlns:p14="http://schemas.microsoft.com/office/powerpoint/2010/main" xmlns="" val="22664867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76145" y="96715"/>
            <a:ext cx="609601" cy="48137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No!</a:t>
            </a:r>
          </a:p>
        </p:txBody>
      </p:sp>
      <p:sp>
        <p:nvSpPr>
          <p:cNvPr id="4" name="Rectangle 3"/>
          <p:cNvSpPr/>
          <p:nvPr/>
        </p:nvSpPr>
        <p:spPr>
          <a:xfrm>
            <a:off x="4923692" y="96715"/>
            <a:ext cx="1776047" cy="465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Is there a metal in the compound?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646484" y="316522"/>
            <a:ext cx="2286000" cy="0"/>
          </a:xfrm>
          <a:prstGeom prst="straightConnector1">
            <a:avLst/>
          </a:prstGeom>
          <a:ln w="6985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4" idx="3"/>
          </p:cNvCxnSpPr>
          <p:nvPr/>
        </p:nvCxnSpPr>
        <p:spPr>
          <a:xfrm>
            <a:off x="6699739" y="329711"/>
            <a:ext cx="2176406" cy="0"/>
          </a:xfrm>
          <a:prstGeom prst="straightConnector1">
            <a:avLst/>
          </a:prstGeom>
          <a:ln w="825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732084" y="151666"/>
            <a:ext cx="914400" cy="3297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Yes!</a:t>
            </a:r>
          </a:p>
        </p:txBody>
      </p:sp>
      <p:cxnSp>
        <p:nvCxnSpPr>
          <p:cNvPr id="15" name="Straight Arrow Connector 14"/>
          <p:cNvCxnSpPr>
            <a:stCxn id="10" idx="2"/>
          </p:cNvCxnSpPr>
          <p:nvPr/>
        </p:nvCxnSpPr>
        <p:spPr>
          <a:xfrm>
            <a:off x="2189284" y="481377"/>
            <a:ext cx="0" cy="37760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732084" y="858982"/>
            <a:ext cx="914400" cy="3297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Ionic</a:t>
            </a:r>
          </a:p>
        </p:txBody>
      </p:sp>
      <p:cxnSp>
        <p:nvCxnSpPr>
          <p:cNvPr id="18" name="Straight Arrow Connector 17"/>
          <p:cNvCxnSpPr>
            <a:stCxn id="3" idx="2"/>
          </p:cNvCxnSpPr>
          <p:nvPr/>
        </p:nvCxnSpPr>
        <p:spPr>
          <a:xfrm flipH="1">
            <a:off x="9180945" y="578092"/>
            <a:ext cx="1" cy="410199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8723744" y="988291"/>
            <a:ext cx="1020619" cy="2955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Covalent</a:t>
            </a:r>
          </a:p>
        </p:txBody>
      </p:sp>
      <p:cxnSp>
        <p:nvCxnSpPr>
          <p:cNvPr id="5" name="Straight Arrow Connector 4"/>
          <p:cNvCxnSpPr>
            <a:stCxn id="16" idx="2"/>
          </p:cNvCxnSpPr>
          <p:nvPr/>
        </p:nvCxnSpPr>
        <p:spPr>
          <a:xfrm>
            <a:off x="2189284" y="1188693"/>
            <a:ext cx="0" cy="298362"/>
          </a:xfrm>
          <a:prstGeom prst="straightConnector1">
            <a:avLst/>
          </a:prstGeom>
          <a:ln w="444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062314" y="1487055"/>
            <a:ext cx="2253939" cy="4525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Is it a transition metal?</a:t>
            </a:r>
          </a:p>
        </p:txBody>
      </p:sp>
      <p:sp>
        <p:nvSpPr>
          <p:cNvPr id="9" name="Rectangle 8"/>
          <p:cNvSpPr/>
          <p:nvPr/>
        </p:nvSpPr>
        <p:spPr>
          <a:xfrm>
            <a:off x="8168408" y="1579419"/>
            <a:ext cx="2131289" cy="3186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How many elements?</a:t>
            </a:r>
          </a:p>
        </p:txBody>
      </p:sp>
      <p:cxnSp>
        <p:nvCxnSpPr>
          <p:cNvPr id="12" name="Straight Arrow Connector 11"/>
          <p:cNvCxnSpPr>
            <a:stCxn id="20" idx="2"/>
          </p:cNvCxnSpPr>
          <p:nvPr/>
        </p:nvCxnSpPr>
        <p:spPr>
          <a:xfrm flipH="1">
            <a:off x="9234053" y="1283855"/>
            <a:ext cx="1" cy="286327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2"/>
          </p:cNvCxnSpPr>
          <p:nvPr/>
        </p:nvCxnSpPr>
        <p:spPr>
          <a:xfrm flipH="1">
            <a:off x="1089891" y="1939637"/>
            <a:ext cx="1099393" cy="341745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7" idx="2"/>
          </p:cNvCxnSpPr>
          <p:nvPr/>
        </p:nvCxnSpPr>
        <p:spPr>
          <a:xfrm>
            <a:off x="2189284" y="1939637"/>
            <a:ext cx="2077916" cy="360216"/>
          </a:xfrm>
          <a:prstGeom prst="straightConnector1">
            <a:avLst/>
          </a:prstGeom>
          <a:ln w="444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17369" y="2281382"/>
            <a:ext cx="572522" cy="2770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Yes!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267200" y="2313042"/>
            <a:ext cx="508000" cy="2401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No!</a:t>
            </a:r>
          </a:p>
        </p:txBody>
      </p:sp>
      <p:cxnSp>
        <p:nvCxnSpPr>
          <p:cNvPr id="22" name="Straight Arrow Connector 21"/>
          <p:cNvCxnSpPr>
            <a:stCxn id="9" idx="2"/>
          </p:cNvCxnSpPr>
          <p:nvPr/>
        </p:nvCxnSpPr>
        <p:spPr>
          <a:xfrm flipH="1">
            <a:off x="8168408" y="1898073"/>
            <a:ext cx="1065645" cy="374072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9" idx="2"/>
          </p:cNvCxnSpPr>
          <p:nvPr/>
        </p:nvCxnSpPr>
        <p:spPr>
          <a:xfrm>
            <a:off x="9234053" y="1898073"/>
            <a:ext cx="1065644" cy="383309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7693891" y="2299853"/>
            <a:ext cx="474517" cy="2909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0299697" y="2299853"/>
            <a:ext cx="550144" cy="30018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cxnSp>
        <p:nvCxnSpPr>
          <p:cNvPr id="13" name="Straight Arrow Connector 12"/>
          <p:cNvCxnSpPr>
            <a:stCxn id="17" idx="2"/>
          </p:cNvCxnSpPr>
          <p:nvPr/>
        </p:nvCxnSpPr>
        <p:spPr>
          <a:xfrm flipH="1">
            <a:off x="794327" y="2558473"/>
            <a:ext cx="9303" cy="360218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0" y="2933593"/>
            <a:ext cx="2068945" cy="29556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How many elements?</a:t>
            </a:r>
          </a:p>
        </p:txBody>
      </p:sp>
      <p:cxnSp>
        <p:nvCxnSpPr>
          <p:cNvPr id="28" name="Straight Arrow Connector 27"/>
          <p:cNvCxnSpPr>
            <a:stCxn id="19" idx="2"/>
          </p:cNvCxnSpPr>
          <p:nvPr/>
        </p:nvCxnSpPr>
        <p:spPr>
          <a:xfrm flipH="1">
            <a:off x="4516582" y="2553187"/>
            <a:ext cx="4618" cy="365504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3739556" y="2933593"/>
            <a:ext cx="2071288" cy="2586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How many elements?</a:t>
            </a:r>
          </a:p>
        </p:txBody>
      </p:sp>
      <p:cxnSp>
        <p:nvCxnSpPr>
          <p:cNvPr id="33" name="Straight Arrow Connector 32"/>
          <p:cNvCxnSpPr>
            <a:stCxn id="25" idx="2"/>
            <a:endCxn id="36" idx="0"/>
          </p:cNvCxnSpPr>
          <p:nvPr/>
        </p:nvCxnSpPr>
        <p:spPr>
          <a:xfrm flipH="1">
            <a:off x="7481455" y="2590799"/>
            <a:ext cx="449695" cy="269952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6" idx="2"/>
            <a:endCxn id="37" idx="0"/>
          </p:cNvCxnSpPr>
          <p:nvPr/>
        </p:nvCxnSpPr>
        <p:spPr>
          <a:xfrm>
            <a:off x="10574769" y="2600036"/>
            <a:ext cx="510597" cy="277085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6982691" y="2860751"/>
            <a:ext cx="997527" cy="6188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Diatomic Element</a:t>
            </a:r>
          </a:p>
        </p:txBody>
      </p:sp>
      <p:sp>
        <p:nvSpPr>
          <p:cNvPr id="37" name="Rectangle 36"/>
          <p:cNvSpPr/>
          <p:nvPr/>
        </p:nvSpPr>
        <p:spPr>
          <a:xfrm>
            <a:off x="10574769" y="2877121"/>
            <a:ext cx="1021194" cy="5367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Binary Covalent</a:t>
            </a:r>
          </a:p>
        </p:txBody>
      </p:sp>
      <p:sp>
        <p:nvSpPr>
          <p:cNvPr id="2" name="Rectangle 1"/>
          <p:cNvSpPr/>
          <p:nvPr/>
        </p:nvSpPr>
        <p:spPr>
          <a:xfrm>
            <a:off x="166387" y="3508033"/>
            <a:ext cx="470922" cy="28632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718495" y="3479587"/>
            <a:ext cx="581625" cy="360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3+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563193" y="3439807"/>
            <a:ext cx="452582" cy="3694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30" name="Rectangle 29"/>
          <p:cNvSpPr/>
          <p:nvPr/>
        </p:nvSpPr>
        <p:spPr>
          <a:xfrm>
            <a:off x="5403272" y="3466468"/>
            <a:ext cx="544945" cy="2955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3+</a:t>
            </a:r>
          </a:p>
        </p:txBody>
      </p:sp>
      <p:cxnSp>
        <p:nvCxnSpPr>
          <p:cNvPr id="42" name="Straight Arrow Connector 41"/>
          <p:cNvCxnSpPr>
            <a:endCxn id="2" idx="0"/>
          </p:cNvCxnSpPr>
          <p:nvPr/>
        </p:nvCxnSpPr>
        <p:spPr>
          <a:xfrm>
            <a:off x="401848" y="3229157"/>
            <a:ext cx="0" cy="278876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endCxn id="23" idx="0"/>
          </p:cNvCxnSpPr>
          <p:nvPr/>
        </p:nvCxnSpPr>
        <p:spPr>
          <a:xfrm>
            <a:off x="2009307" y="3229157"/>
            <a:ext cx="1" cy="250430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3789484" y="3205018"/>
            <a:ext cx="226291" cy="237311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endCxn id="30" idx="0"/>
          </p:cNvCxnSpPr>
          <p:nvPr/>
        </p:nvCxnSpPr>
        <p:spPr>
          <a:xfrm>
            <a:off x="5615709" y="3205018"/>
            <a:ext cx="60036" cy="261450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2" idx="2"/>
          </p:cNvCxnSpPr>
          <p:nvPr/>
        </p:nvCxnSpPr>
        <p:spPr>
          <a:xfrm>
            <a:off x="401848" y="3794360"/>
            <a:ext cx="0" cy="251167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2300120" y="3839805"/>
            <a:ext cx="0" cy="316559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-1" y="4045526"/>
            <a:ext cx="1718496" cy="26323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dirty="0"/>
              <a:t>-name metal first</a:t>
            </a:r>
          </a:p>
          <a:p>
            <a:pPr algn="ctr"/>
            <a:r>
              <a:rPr lang="en-US" dirty="0"/>
              <a:t>-write charge of metal as roman numerals </a:t>
            </a:r>
          </a:p>
          <a:p>
            <a:pPr algn="ctr"/>
            <a:r>
              <a:rPr lang="en-US" dirty="0"/>
              <a:t>-name nonmetal second</a:t>
            </a:r>
          </a:p>
          <a:p>
            <a:pPr algn="ctr"/>
            <a:r>
              <a:rPr lang="en-US" dirty="0"/>
              <a:t>-change ending to –ide.</a:t>
            </a:r>
          </a:p>
        </p:txBody>
      </p:sp>
      <p:sp>
        <p:nvSpPr>
          <p:cNvPr id="57" name="Rectangle 56"/>
          <p:cNvSpPr/>
          <p:nvPr/>
        </p:nvSpPr>
        <p:spPr>
          <a:xfrm>
            <a:off x="1732083" y="4156364"/>
            <a:ext cx="1454461" cy="252152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dirty="0"/>
              <a:t>-name metal first</a:t>
            </a:r>
          </a:p>
          <a:p>
            <a:pPr algn="ctr"/>
            <a:r>
              <a:rPr lang="en-US" dirty="0"/>
              <a:t>-write charge of metal as roman numerals</a:t>
            </a:r>
          </a:p>
          <a:p>
            <a:pPr algn="ctr"/>
            <a:r>
              <a:rPr lang="en-US" dirty="0"/>
              <a:t>-name polyatomic anion second. </a:t>
            </a:r>
          </a:p>
        </p:txBody>
      </p:sp>
      <p:cxnSp>
        <p:nvCxnSpPr>
          <p:cNvPr id="59" name="Straight Arrow Connector 58"/>
          <p:cNvCxnSpPr>
            <a:stCxn id="27" idx="2"/>
          </p:cNvCxnSpPr>
          <p:nvPr/>
        </p:nvCxnSpPr>
        <p:spPr>
          <a:xfrm>
            <a:off x="3789484" y="3809262"/>
            <a:ext cx="0" cy="280973"/>
          </a:xfrm>
          <a:prstGeom prst="straightConnector1">
            <a:avLst/>
          </a:prstGeom>
          <a:ln w="444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30" idx="2"/>
          </p:cNvCxnSpPr>
          <p:nvPr/>
        </p:nvCxnSpPr>
        <p:spPr>
          <a:xfrm>
            <a:off x="5675745" y="3762032"/>
            <a:ext cx="0" cy="283494"/>
          </a:xfrm>
          <a:prstGeom prst="straightConnector1">
            <a:avLst/>
          </a:prstGeom>
          <a:ln w="444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3352799" y="4096609"/>
            <a:ext cx="1732015" cy="17684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dirty="0"/>
              <a:t>-name metal first</a:t>
            </a:r>
          </a:p>
          <a:p>
            <a:pPr algn="ctr"/>
            <a:r>
              <a:rPr lang="en-US" dirty="0"/>
              <a:t>-name nonmetal second</a:t>
            </a:r>
          </a:p>
          <a:p>
            <a:pPr algn="ctr"/>
            <a:r>
              <a:rPr lang="en-US" dirty="0"/>
              <a:t>-change ending to –ide.</a:t>
            </a:r>
          </a:p>
        </p:txBody>
      </p:sp>
      <p:sp>
        <p:nvSpPr>
          <p:cNvPr id="63" name="Rectangle 62"/>
          <p:cNvSpPr/>
          <p:nvPr/>
        </p:nvSpPr>
        <p:spPr>
          <a:xfrm>
            <a:off x="5084814" y="4096608"/>
            <a:ext cx="1713150" cy="17684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dirty="0"/>
              <a:t>-name metal first</a:t>
            </a:r>
          </a:p>
          <a:p>
            <a:pPr algn="ctr"/>
            <a:r>
              <a:rPr lang="en-US" dirty="0"/>
              <a:t>-name polyatomic ion second.</a:t>
            </a:r>
          </a:p>
        </p:txBody>
      </p:sp>
      <p:cxnSp>
        <p:nvCxnSpPr>
          <p:cNvPr id="65" name="Straight Arrow Connector 64"/>
          <p:cNvCxnSpPr>
            <a:stCxn id="36" idx="2"/>
          </p:cNvCxnSpPr>
          <p:nvPr/>
        </p:nvCxnSpPr>
        <p:spPr>
          <a:xfrm>
            <a:off x="7481455" y="3479587"/>
            <a:ext cx="286327" cy="445868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7236691" y="3919943"/>
            <a:ext cx="914400" cy="64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dirty="0"/>
              <a:t>-name element</a:t>
            </a:r>
          </a:p>
        </p:txBody>
      </p:sp>
      <p:cxnSp>
        <p:nvCxnSpPr>
          <p:cNvPr id="68" name="Straight Arrow Connector 67"/>
          <p:cNvCxnSpPr>
            <a:stCxn id="37" idx="2"/>
          </p:cNvCxnSpPr>
          <p:nvPr/>
        </p:nvCxnSpPr>
        <p:spPr>
          <a:xfrm flipH="1">
            <a:off x="10677236" y="3413881"/>
            <a:ext cx="408130" cy="506062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10004710" y="3919943"/>
            <a:ext cx="1827071" cy="26563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dirty="0"/>
              <a:t>-name first element with correct prefix. (except mono-)</a:t>
            </a:r>
          </a:p>
          <a:p>
            <a:pPr algn="ctr"/>
            <a:r>
              <a:rPr lang="en-US" dirty="0"/>
              <a:t>-name second element with correct prefix</a:t>
            </a:r>
          </a:p>
          <a:p>
            <a:pPr algn="ctr"/>
            <a:r>
              <a:rPr lang="en-US" dirty="0"/>
              <a:t>-change ending to –ide.</a:t>
            </a:r>
          </a:p>
        </p:txBody>
      </p:sp>
    </p:spTree>
    <p:extLst>
      <p:ext uri="{BB962C8B-B14F-4D97-AF65-F5344CB8AC3E}">
        <p14:creationId xmlns:p14="http://schemas.microsoft.com/office/powerpoint/2010/main" xmlns="" val="7295495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471054"/>
            <a:ext cx="9905999" cy="6386945"/>
          </a:xfrm>
        </p:spPr>
        <p:txBody>
          <a:bodyPr>
            <a:noAutofit/>
          </a:bodyPr>
          <a:lstStyle/>
          <a:p>
            <a:r>
              <a:rPr lang="en-US" sz="2000" dirty="0"/>
              <a:t>Name the following compounds using your flow chart!</a:t>
            </a:r>
          </a:p>
          <a:p>
            <a:pPr lvl="1"/>
            <a:r>
              <a:rPr lang="en-US" sz="2800" dirty="0" err="1"/>
              <a:t>NaCl</a:t>
            </a:r>
            <a:endParaRPr lang="en-US" sz="2800" dirty="0"/>
          </a:p>
          <a:p>
            <a:pPr lvl="1"/>
            <a:r>
              <a:rPr lang="en-US" sz="2800" dirty="0"/>
              <a:t>CBr</a:t>
            </a:r>
            <a:r>
              <a:rPr lang="en-US" sz="2800" baseline="-25000" dirty="0"/>
              <a:t>4</a:t>
            </a:r>
          </a:p>
          <a:p>
            <a:pPr lvl="1"/>
            <a:r>
              <a:rPr lang="en-US" sz="2800" dirty="0"/>
              <a:t>Co(NO</a:t>
            </a:r>
            <a:r>
              <a:rPr lang="en-US" sz="2800" baseline="-25000" dirty="0"/>
              <a:t>3</a:t>
            </a:r>
            <a:r>
              <a:rPr lang="en-US" sz="2800" dirty="0"/>
              <a:t>)</a:t>
            </a:r>
            <a:r>
              <a:rPr lang="en-US" sz="2800" baseline="-25000" dirty="0"/>
              <a:t>2</a:t>
            </a:r>
            <a:endParaRPr lang="en-US" sz="2800" dirty="0"/>
          </a:p>
          <a:p>
            <a:pPr lvl="1"/>
            <a:r>
              <a:rPr lang="en-US" sz="2800" dirty="0"/>
              <a:t>N</a:t>
            </a:r>
            <a:r>
              <a:rPr lang="en-US" sz="2800" baseline="-25000" dirty="0"/>
              <a:t>2</a:t>
            </a:r>
            <a:r>
              <a:rPr lang="en-US" sz="2800" dirty="0"/>
              <a:t>H</a:t>
            </a:r>
            <a:r>
              <a:rPr lang="en-US" sz="2800" baseline="-25000" dirty="0"/>
              <a:t>4</a:t>
            </a:r>
            <a:endParaRPr lang="en-US" sz="2800" dirty="0"/>
          </a:p>
          <a:p>
            <a:pPr lvl="1"/>
            <a:r>
              <a:rPr lang="en-US" sz="2800" dirty="0"/>
              <a:t>KI</a:t>
            </a:r>
          </a:p>
          <a:p>
            <a:pPr lvl="1"/>
            <a:r>
              <a:rPr lang="en-US" sz="2800" dirty="0"/>
              <a:t>H</a:t>
            </a:r>
            <a:r>
              <a:rPr lang="en-US" sz="2800" baseline="-25000" dirty="0"/>
              <a:t>2</a:t>
            </a:r>
            <a:r>
              <a:rPr lang="en-US" sz="2800" dirty="0"/>
              <a:t>O</a:t>
            </a:r>
          </a:p>
          <a:p>
            <a:pPr lvl="8"/>
            <a:r>
              <a:rPr lang="en-US" sz="3200" dirty="0"/>
              <a:t>CuCr</a:t>
            </a:r>
            <a:r>
              <a:rPr lang="en-US" sz="3200" baseline="-25000" dirty="0"/>
              <a:t>2</a:t>
            </a:r>
            <a:r>
              <a:rPr lang="en-US" sz="3200" dirty="0"/>
              <a:t>O</a:t>
            </a:r>
            <a:r>
              <a:rPr lang="en-US" sz="3200" baseline="-25000" dirty="0"/>
              <a:t>7</a:t>
            </a:r>
            <a:endParaRPr lang="en-US" sz="3200" dirty="0"/>
          </a:p>
          <a:p>
            <a:pPr lvl="1"/>
            <a:r>
              <a:rPr lang="en-US" sz="2800" dirty="0"/>
              <a:t>PCl</a:t>
            </a:r>
            <a:r>
              <a:rPr lang="en-US" sz="2800" baseline="-25000" dirty="0"/>
              <a:t>5</a:t>
            </a:r>
            <a:endParaRPr lang="en-US" sz="2800" dirty="0"/>
          </a:p>
          <a:p>
            <a:pPr lvl="8"/>
            <a:r>
              <a:rPr lang="en-US" sz="3600" dirty="0" err="1"/>
              <a:t>FeO</a:t>
            </a:r>
            <a:endParaRPr lang="en-US" sz="3600" dirty="0"/>
          </a:p>
          <a:p>
            <a:pPr lvl="1"/>
            <a:r>
              <a:rPr lang="en-US" sz="2800" dirty="0"/>
              <a:t>SF</a:t>
            </a:r>
            <a:r>
              <a:rPr lang="en-US" sz="2800" baseline="-25000" dirty="0"/>
              <a:t>6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23917901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Bell work 11-17-19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Draw a picture of how </a:t>
            </a:r>
            <a:r>
              <a:rPr lang="en-US" sz="4400" dirty="0" err="1"/>
              <a:t>NaCl</a:t>
            </a:r>
            <a:r>
              <a:rPr lang="en-US" sz="4400" dirty="0"/>
              <a:t> looks at the atomic level. Draw 10 Na+ atoms at least. </a:t>
            </a:r>
          </a:p>
        </p:txBody>
      </p:sp>
    </p:spTree>
    <p:extLst>
      <p:ext uri="{BB962C8B-B14F-4D97-AF65-F5344CB8AC3E}">
        <p14:creationId xmlns:p14="http://schemas.microsoft.com/office/powerpoint/2010/main" xmlns="" val="11449333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233508"/>
            <a:ext cx="9905998" cy="857356"/>
          </a:xfrm>
        </p:spPr>
        <p:txBody>
          <a:bodyPr/>
          <a:lstStyle/>
          <a:p>
            <a:r>
              <a:rPr lang="en-US" dirty="0"/>
              <a:t>QUIZ 1.5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090864"/>
            <a:ext cx="9905999" cy="5767136"/>
          </a:xfrm>
        </p:spPr>
        <p:txBody>
          <a:bodyPr/>
          <a:lstStyle/>
          <a:p>
            <a:r>
              <a:rPr lang="en-US" dirty="0"/>
              <a:t>NAME THE FOLLOWING COMPOUNDS (USE YOUR FLOWCHART/PERIODIC TABLE)</a:t>
            </a:r>
          </a:p>
          <a:p>
            <a:r>
              <a:rPr lang="en-US" sz="3600" dirty="0" err="1"/>
              <a:t>KCl</a:t>
            </a:r>
            <a:endParaRPr lang="en-US" sz="3600" dirty="0"/>
          </a:p>
          <a:p>
            <a:r>
              <a:rPr lang="en-US" sz="3600" dirty="0"/>
              <a:t>Co(Cr</a:t>
            </a:r>
            <a:r>
              <a:rPr lang="en-US" sz="3600" baseline="-25000" dirty="0"/>
              <a:t>2</a:t>
            </a:r>
            <a:r>
              <a:rPr lang="en-US" sz="3600" dirty="0"/>
              <a:t>O</a:t>
            </a:r>
            <a:r>
              <a:rPr lang="en-US" sz="3600" baseline="-25000" dirty="0"/>
              <a:t>7</a:t>
            </a:r>
            <a:r>
              <a:rPr lang="en-US" sz="3600" dirty="0"/>
              <a:t>)</a:t>
            </a:r>
            <a:r>
              <a:rPr lang="en-US" sz="3600" baseline="-25000" dirty="0"/>
              <a:t>2</a:t>
            </a:r>
            <a:endParaRPr lang="en-US" sz="3600" dirty="0"/>
          </a:p>
          <a:p>
            <a:r>
              <a:rPr lang="en-US" sz="3600" dirty="0"/>
              <a:t>NH</a:t>
            </a:r>
            <a:r>
              <a:rPr lang="en-US" sz="3600" baseline="-25000" dirty="0"/>
              <a:t>3</a:t>
            </a:r>
            <a:endParaRPr lang="en-US" sz="3600" dirty="0"/>
          </a:p>
          <a:p>
            <a:r>
              <a:rPr lang="en-US" sz="3600" dirty="0"/>
              <a:t>NaNO</a:t>
            </a:r>
            <a:r>
              <a:rPr lang="en-US" sz="3600" baseline="-25000" dirty="0"/>
              <a:t>3</a:t>
            </a:r>
          </a:p>
          <a:p>
            <a:r>
              <a:rPr lang="en-US" sz="3600" dirty="0"/>
              <a:t>CCl</a:t>
            </a:r>
            <a:r>
              <a:rPr lang="en-US" sz="3600" baseline="-25000" dirty="0"/>
              <a:t>4</a:t>
            </a:r>
            <a:endParaRPr lang="en-US" sz="3600" dirty="0"/>
          </a:p>
          <a:p>
            <a:r>
              <a:rPr lang="en-US" sz="3600" dirty="0"/>
              <a:t>N</a:t>
            </a:r>
            <a:r>
              <a:rPr lang="en-US" sz="3600" baseline="-25000" dirty="0"/>
              <a:t>2</a:t>
            </a:r>
            <a:r>
              <a:rPr lang="en-US" sz="3600" dirty="0"/>
              <a:t>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2859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233508"/>
            <a:ext cx="9905998" cy="857356"/>
          </a:xfrm>
        </p:spPr>
        <p:txBody>
          <a:bodyPr/>
          <a:lstStyle/>
          <a:p>
            <a:r>
              <a:rPr lang="en-US" dirty="0"/>
              <a:t>QUIZ 1.5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090864"/>
            <a:ext cx="9905999" cy="5767136"/>
          </a:xfrm>
        </p:spPr>
        <p:txBody>
          <a:bodyPr/>
          <a:lstStyle/>
          <a:p>
            <a:r>
              <a:rPr lang="en-US" dirty="0"/>
              <a:t>NAME THE FOLLOWING COMPOUNDS (USE YOUR FLOWCHART/PERIODIC TABLE)   </a:t>
            </a:r>
            <a:r>
              <a:rPr lang="en-US" b="1" u="sng" dirty="0"/>
              <a:t>1 PT FOR EACH CORRECT NAME</a:t>
            </a:r>
            <a:endParaRPr lang="en-US" dirty="0"/>
          </a:p>
          <a:p>
            <a:r>
              <a:rPr lang="en-US" sz="3600" dirty="0" err="1"/>
              <a:t>KCl</a:t>
            </a:r>
            <a:r>
              <a:rPr lang="en-US" sz="3600" dirty="0"/>
              <a:t> </a:t>
            </a:r>
            <a:r>
              <a:rPr lang="en-US" sz="3600" dirty="0">
                <a:sym typeface="Wingdings" panose="05000000000000000000" pitchFamily="2" charset="2"/>
              </a:rPr>
              <a:t> Potassium chloride</a:t>
            </a:r>
            <a:endParaRPr lang="en-US" sz="3600" dirty="0"/>
          </a:p>
          <a:p>
            <a:r>
              <a:rPr lang="en-US" sz="3600" dirty="0"/>
              <a:t>Co(Cr</a:t>
            </a:r>
            <a:r>
              <a:rPr lang="en-US" sz="3600" baseline="-25000" dirty="0"/>
              <a:t>2</a:t>
            </a:r>
            <a:r>
              <a:rPr lang="en-US" sz="3600" dirty="0"/>
              <a:t>O</a:t>
            </a:r>
            <a:r>
              <a:rPr lang="en-US" sz="3600" baseline="-25000" dirty="0"/>
              <a:t>7</a:t>
            </a:r>
            <a:r>
              <a:rPr lang="en-US" sz="3600" dirty="0"/>
              <a:t>)</a:t>
            </a:r>
            <a:r>
              <a:rPr lang="en-US" sz="3600" baseline="-25000" dirty="0"/>
              <a:t>2</a:t>
            </a:r>
            <a:r>
              <a:rPr lang="en-US" sz="3600" dirty="0"/>
              <a:t> </a:t>
            </a:r>
            <a:r>
              <a:rPr lang="en-US" sz="3600" dirty="0">
                <a:sym typeface="Wingdings" panose="05000000000000000000" pitchFamily="2" charset="2"/>
              </a:rPr>
              <a:t> Cobalt (IV) dichromate</a:t>
            </a:r>
            <a:endParaRPr lang="en-US" sz="3600" dirty="0"/>
          </a:p>
          <a:p>
            <a:r>
              <a:rPr lang="en-US" sz="3600" dirty="0"/>
              <a:t>NH</a:t>
            </a:r>
            <a:r>
              <a:rPr lang="en-US" sz="3600" baseline="-25000" dirty="0"/>
              <a:t>3</a:t>
            </a:r>
            <a:r>
              <a:rPr lang="en-US" sz="3600" dirty="0"/>
              <a:t> </a:t>
            </a:r>
            <a:r>
              <a:rPr lang="en-US" sz="3600" dirty="0">
                <a:sym typeface="Wingdings" panose="05000000000000000000" pitchFamily="2" charset="2"/>
              </a:rPr>
              <a:t> Nitrogen trihydride</a:t>
            </a:r>
            <a:endParaRPr lang="en-US" sz="3600" dirty="0"/>
          </a:p>
          <a:p>
            <a:r>
              <a:rPr lang="en-US" sz="3600" dirty="0"/>
              <a:t>NaNO</a:t>
            </a:r>
            <a:r>
              <a:rPr lang="en-US" sz="3600" baseline="-25000" dirty="0"/>
              <a:t>3</a:t>
            </a:r>
            <a:r>
              <a:rPr lang="en-US" sz="3600" dirty="0"/>
              <a:t> </a:t>
            </a:r>
            <a:r>
              <a:rPr lang="en-US" sz="3600" dirty="0">
                <a:sym typeface="Wingdings" panose="05000000000000000000" pitchFamily="2" charset="2"/>
              </a:rPr>
              <a:t> Sodium Nitrate</a:t>
            </a:r>
            <a:endParaRPr lang="en-US" sz="3600" baseline="-25000" dirty="0"/>
          </a:p>
          <a:p>
            <a:r>
              <a:rPr lang="en-US" sz="3600" dirty="0"/>
              <a:t>CCl</a:t>
            </a:r>
            <a:r>
              <a:rPr lang="en-US" sz="3600" baseline="-25000" dirty="0"/>
              <a:t>4</a:t>
            </a:r>
            <a:r>
              <a:rPr lang="en-US" sz="3600" dirty="0"/>
              <a:t> </a:t>
            </a:r>
            <a:r>
              <a:rPr lang="en-US" sz="3600" dirty="0">
                <a:sym typeface="Wingdings" panose="05000000000000000000" pitchFamily="2" charset="2"/>
              </a:rPr>
              <a:t> Carbon tetrachloride</a:t>
            </a:r>
            <a:endParaRPr lang="en-US" sz="3600" dirty="0"/>
          </a:p>
          <a:p>
            <a:r>
              <a:rPr lang="en-US" sz="3600" dirty="0"/>
              <a:t>N</a:t>
            </a:r>
            <a:r>
              <a:rPr lang="en-US" sz="3600" baseline="-25000" dirty="0"/>
              <a:t>2</a:t>
            </a:r>
            <a:r>
              <a:rPr lang="en-US" sz="3600" dirty="0"/>
              <a:t>O </a:t>
            </a:r>
            <a:r>
              <a:rPr lang="en-US" sz="3600" dirty="0">
                <a:sym typeface="Wingdings" panose="05000000000000000000" pitchFamily="2" charset="2"/>
              </a:rPr>
              <a:t> Dinitrogen monoxide</a:t>
            </a:r>
            <a:endParaRPr lang="en-US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9139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Close reading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620253"/>
            <a:ext cx="9905999" cy="4170948"/>
          </a:xfrm>
        </p:spPr>
        <p:txBody>
          <a:bodyPr>
            <a:normAutofit/>
          </a:bodyPr>
          <a:lstStyle/>
          <a:p>
            <a:r>
              <a:rPr lang="en-US" sz="3600" dirty="0"/>
              <a:t>Read passage once. </a:t>
            </a:r>
          </a:p>
          <a:p>
            <a:pPr lvl="1"/>
            <a:r>
              <a:rPr lang="en-US" sz="3200" dirty="0"/>
              <a:t>Wait for partner, discuss something new you learned.</a:t>
            </a:r>
          </a:p>
          <a:p>
            <a:r>
              <a:rPr lang="en-US" sz="3600" dirty="0"/>
              <a:t>Read passage again:</a:t>
            </a:r>
          </a:p>
          <a:p>
            <a:pPr lvl="1"/>
            <a:r>
              <a:rPr lang="en-US" sz="3200" u="sng" dirty="0"/>
              <a:t>Underline</a:t>
            </a:r>
            <a:r>
              <a:rPr lang="en-US" sz="3200" dirty="0"/>
              <a:t> any definitions you see,</a:t>
            </a:r>
          </a:p>
          <a:p>
            <a:pPr lvl="1"/>
            <a:r>
              <a:rPr lang="en-US" sz="3200" dirty="0"/>
              <a:t>.           any explanations</a:t>
            </a:r>
          </a:p>
          <a:p>
            <a:pPr lvl="1"/>
            <a:r>
              <a:rPr lang="en-US" sz="3200" dirty="0"/>
              <a:t>            other important things you find.</a:t>
            </a:r>
          </a:p>
          <a:p>
            <a:pPr lvl="1"/>
            <a:endParaRPr lang="en-US" sz="2800" dirty="0"/>
          </a:p>
          <a:p>
            <a:pPr lvl="1"/>
            <a:endParaRPr lang="en-US" sz="2800" u="sng" dirty="0"/>
          </a:p>
          <a:p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1909009" y="4647976"/>
            <a:ext cx="994611" cy="3850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Box</a:t>
            </a:r>
          </a:p>
        </p:txBody>
      </p:sp>
      <p:sp>
        <p:nvSpPr>
          <p:cNvPr id="5" name="Star: 5 Points 4"/>
          <p:cNvSpPr/>
          <p:nvPr/>
        </p:nvSpPr>
        <p:spPr>
          <a:xfrm>
            <a:off x="1989220" y="5032987"/>
            <a:ext cx="914400" cy="914400"/>
          </a:xfrm>
          <a:prstGeom prst="star5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23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745061"/>
          </a:xfrm>
        </p:spPr>
        <p:txBody>
          <a:bodyPr/>
          <a:lstStyle/>
          <a:p>
            <a:r>
              <a:rPr lang="en-US" dirty="0"/>
              <a:t>BELL WORK 11-18-16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363578"/>
            <a:ext cx="9905999" cy="549442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Name the following: Use flow chart!</a:t>
            </a:r>
          </a:p>
          <a:p>
            <a:r>
              <a:rPr lang="en-US" sz="4400" dirty="0" smtClean="0"/>
              <a:t>CuCl</a:t>
            </a:r>
            <a:r>
              <a:rPr lang="en-US" sz="4400" baseline="-25000" dirty="0" smtClean="0"/>
              <a:t>2</a:t>
            </a:r>
            <a:endParaRPr lang="en-US" sz="4400" dirty="0" smtClean="0"/>
          </a:p>
          <a:p>
            <a:r>
              <a:rPr lang="en-US" sz="4400" dirty="0" smtClean="0"/>
              <a:t>FeSO</a:t>
            </a:r>
            <a:r>
              <a:rPr lang="en-US" sz="4400" baseline="-25000" dirty="0" smtClean="0"/>
              <a:t>3</a:t>
            </a:r>
            <a:endParaRPr lang="en-US" sz="4400" dirty="0" smtClean="0"/>
          </a:p>
          <a:p>
            <a:r>
              <a:rPr lang="en-US" sz="4400" dirty="0" smtClean="0"/>
              <a:t>NiCl</a:t>
            </a:r>
            <a:r>
              <a:rPr lang="en-US" sz="4400" baseline="-25000" dirty="0" smtClean="0"/>
              <a:t>2</a:t>
            </a:r>
          </a:p>
          <a:p>
            <a:r>
              <a:rPr lang="en-US" sz="4400" dirty="0" smtClean="0"/>
              <a:t>CoO</a:t>
            </a:r>
            <a:r>
              <a:rPr lang="en-US" sz="4400" baseline="-25000" dirty="0" smtClean="0"/>
              <a:t>2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222845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Bell Work 11/14/16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Name the following compounds:</a:t>
            </a:r>
          </a:p>
          <a:p>
            <a:pPr lvl="1"/>
            <a:r>
              <a:rPr lang="en-US" sz="2600" dirty="0"/>
              <a:t>N</a:t>
            </a:r>
            <a:r>
              <a:rPr lang="en-US" sz="2600" baseline="-25000" dirty="0"/>
              <a:t>2</a:t>
            </a:r>
            <a:r>
              <a:rPr lang="en-US" sz="2600" dirty="0"/>
              <a:t>H</a:t>
            </a:r>
            <a:r>
              <a:rPr lang="en-US" sz="2600" baseline="-25000" dirty="0"/>
              <a:t>4</a:t>
            </a:r>
            <a:endParaRPr lang="en-US" sz="2600" dirty="0"/>
          </a:p>
          <a:p>
            <a:pPr lvl="1"/>
            <a:r>
              <a:rPr lang="en-US" sz="2600" dirty="0"/>
              <a:t>As</a:t>
            </a:r>
            <a:r>
              <a:rPr lang="en-US" sz="2600" baseline="-25000" dirty="0"/>
              <a:t>2</a:t>
            </a:r>
            <a:r>
              <a:rPr lang="en-US" sz="2600" dirty="0"/>
              <a:t>O</a:t>
            </a:r>
            <a:r>
              <a:rPr lang="en-US" sz="2600" baseline="-25000" dirty="0"/>
              <a:t>5</a:t>
            </a:r>
            <a:endParaRPr lang="en-US" sz="2600" dirty="0"/>
          </a:p>
          <a:p>
            <a:pPr lvl="1"/>
            <a:r>
              <a:rPr lang="en-US" sz="2600" dirty="0"/>
              <a:t>P</a:t>
            </a:r>
            <a:r>
              <a:rPr lang="en-US" sz="2600" baseline="-25000" dirty="0"/>
              <a:t>2</a:t>
            </a:r>
            <a:r>
              <a:rPr lang="en-US" sz="2600" dirty="0"/>
              <a:t>O</a:t>
            </a:r>
            <a:r>
              <a:rPr lang="en-US" sz="2600" baseline="-25000" dirty="0"/>
              <a:t>5</a:t>
            </a:r>
            <a:endParaRPr lang="en-US" sz="2200" dirty="0"/>
          </a:p>
          <a:p>
            <a:r>
              <a:rPr lang="en-US" dirty="0"/>
              <a:t>Write the chemical formulas for the following compounds</a:t>
            </a:r>
          </a:p>
          <a:p>
            <a:pPr lvl="1"/>
            <a:r>
              <a:rPr lang="en-US" sz="2600" dirty="0"/>
              <a:t>Carbon tetrabromide</a:t>
            </a:r>
          </a:p>
          <a:p>
            <a:pPr lvl="1"/>
            <a:r>
              <a:rPr lang="en-US" sz="2600" dirty="0"/>
              <a:t>Dihydrogen </a:t>
            </a:r>
            <a:r>
              <a:rPr lang="en-US" sz="2600" dirty="0" err="1"/>
              <a:t>monosulfide</a:t>
            </a:r>
            <a:endParaRPr lang="en-US" sz="2600" dirty="0"/>
          </a:p>
          <a:p>
            <a:pPr lvl="1"/>
            <a:r>
              <a:rPr lang="en-US" sz="2600" dirty="0"/>
              <a:t>Nitrogen trifluoride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564563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745061"/>
          </a:xfrm>
        </p:spPr>
        <p:txBody>
          <a:bodyPr/>
          <a:lstStyle/>
          <a:p>
            <a:r>
              <a:rPr lang="en-US" dirty="0"/>
              <a:t>Quiz 1.6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363579"/>
            <a:ext cx="9905999" cy="4427622"/>
          </a:xfrm>
        </p:spPr>
        <p:txBody>
          <a:bodyPr>
            <a:normAutofit fontScale="92500" lnSpcReduction="20000"/>
          </a:bodyPr>
          <a:lstStyle/>
          <a:p>
            <a:r>
              <a:rPr lang="en-US" sz="3600" dirty="0"/>
              <a:t>Name the following compounds. Only use your periodic table</a:t>
            </a:r>
          </a:p>
          <a:p>
            <a:r>
              <a:rPr lang="en-US" sz="3600" dirty="0"/>
              <a:t>Cu(NO</a:t>
            </a:r>
            <a:r>
              <a:rPr lang="en-US" sz="3600" baseline="-25000" dirty="0"/>
              <a:t>3</a:t>
            </a:r>
            <a:r>
              <a:rPr lang="en-US" sz="3600" dirty="0"/>
              <a:t>)</a:t>
            </a:r>
            <a:r>
              <a:rPr lang="en-US" sz="3600" baseline="-25000" dirty="0"/>
              <a:t>2</a:t>
            </a:r>
            <a:endParaRPr lang="en-US" sz="3600" dirty="0"/>
          </a:p>
          <a:p>
            <a:r>
              <a:rPr lang="en-US" sz="3600" dirty="0"/>
              <a:t>PCl</a:t>
            </a:r>
            <a:r>
              <a:rPr lang="en-US" sz="3600" baseline="-25000" dirty="0"/>
              <a:t>5</a:t>
            </a:r>
            <a:endParaRPr lang="en-US" sz="3600" dirty="0"/>
          </a:p>
          <a:p>
            <a:r>
              <a:rPr lang="en-US" sz="3600" dirty="0"/>
              <a:t>Fe</a:t>
            </a:r>
            <a:r>
              <a:rPr lang="en-US" sz="3600" baseline="-25000" dirty="0"/>
              <a:t>2</a:t>
            </a:r>
            <a:r>
              <a:rPr lang="en-US" sz="3600" dirty="0"/>
              <a:t>O</a:t>
            </a:r>
            <a:r>
              <a:rPr lang="en-US" sz="3600" baseline="-25000" dirty="0"/>
              <a:t>3</a:t>
            </a:r>
            <a:endParaRPr lang="en-US" sz="3600" dirty="0"/>
          </a:p>
          <a:p>
            <a:r>
              <a:rPr lang="en-US" sz="3600" dirty="0"/>
              <a:t>Na</a:t>
            </a:r>
            <a:r>
              <a:rPr lang="en-US" sz="3600" baseline="-25000" dirty="0"/>
              <a:t>2</a:t>
            </a:r>
            <a:r>
              <a:rPr lang="en-US" sz="3600" dirty="0"/>
              <a:t>O</a:t>
            </a:r>
          </a:p>
          <a:p>
            <a:r>
              <a:rPr lang="en-US" sz="3600" dirty="0"/>
              <a:t>N</a:t>
            </a:r>
            <a:r>
              <a:rPr lang="en-US" sz="3600" baseline="-25000" dirty="0"/>
              <a:t>2</a:t>
            </a:r>
            <a:r>
              <a:rPr lang="en-US" sz="3600" dirty="0"/>
              <a:t>O</a:t>
            </a:r>
            <a:r>
              <a:rPr lang="en-US" sz="3600" baseline="-25000" dirty="0"/>
              <a:t>5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18221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745061"/>
          </a:xfrm>
        </p:spPr>
        <p:txBody>
          <a:bodyPr/>
          <a:lstStyle/>
          <a:p>
            <a:r>
              <a:rPr lang="en-US" dirty="0"/>
              <a:t>Quiz 1.6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363579"/>
            <a:ext cx="9905999" cy="4427622"/>
          </a:xfrm>
        </p:spPr>
        <p:txBody>
          <a:bodyPr>
            <a:normAutofit fontScale="92500" lnSpcReduction="20000"/>
          </a:bodyPr>
          <a:lstStyle/>
          <a:p>
            <a:r>
              <a:rPr lang="en-US" sz="3600" dirty="0"/>
              <a:t>Name the following compounds. Only use your periodic table (1 </a:t>
            </a:r>
            <a:r>
              <a:rPr lang="en-US" sz="3600" dirty="0" err="1"/>
              <a:t>pt</a:t>
            </a:r>
            <a:r>
              <a:rPr lang="en-US" sz="3600" dirty="0"/>
              <a:t> for each correct name)</a:t>
            </a:r>
          </a:p>
          <a:p>
            <a:r>
              <a:rPr lang="en-US" sz="3600" dirty="0"/>
              <a:t>Cu(NO</a:t>
            </a:r>
            <a:r>
              <a:rPr lang="en-US" sz="3600" baseline="-25000" dirty="0"/>
              <a:t>3</a:t>
            </a:r>
            <a:r>
              <a:rPr lang="en-US" sz="3600" dirty="0"/>
              <a:t>)</a:t>
            </a:r>
            <a:r>
              <a:rPr lang="en-US" sz="3600" baseline="-25000" dirty="0"/>
              <a:t>2</a:t>
            </a:r>
            <a:r>
              <a:rPr lang="en-US" sz="3600" dirty="0"/>
              <a:t> </a:t>
            </a:r>
            <a:r>
              <a:rPr lang="en-US" sz="3600" dirty="0">
                <a:sym typeface="Wingdings" panose="05000000000000000000" pitchFamily="2" charset="2"/>
              </a:rPr>
              <a:t> Copper (II) nitrate</a:t>
            </a:r>
            <a:endParaRPr lang="en-US" sz="3600" dirty="0"/>
          </a:p>
          <a:p>
            <a:r>
              <a:rPr lang="en-US" sz="3600" dirty="0"/>
              <a:t>PCl</a:t>
            </a:r>
            <a:r>
              <a:rPr lang="en-US" sz="3600" baseline="-25000" dirty="0"/>
              <a:t>5</a:t>
            </a:r>
            <a:r>
              <a:rPr lang="en-US" sz="3600" dirty="0"/>
              <a:t> </a:t>
            </a:r>
            <a:r>
              <a:rPr lang="en-US" sz="3600" dirty="0">
                <a:sym typeface="Wingdings" panose="05000000000000000000" pitchFamily="2" charset="2"/>
              </a:rPr>
              <a:t> Phosphorous pentachloride</a:t>
            </a:r>
            <a:endParaRPr lang="en-US" sz="3600" dirty="0"/>
          </a:p>
          <a:p>
            <a:r>
              <a:rPr lang="en-US" sz="3600" dirty="0"/>
              <a:t>Fe</a:t>
            </a:r>
            <a:r>
              <a:rPr lang="en-US" sz="3600" baseline="-25000" dirty="0"/>
              <a:t>2</a:t>
            </a:r>
            <a:r>
              <a:rPr lang="en-US" sz="3600" dirty="0"/>
              <a:t>O</a:t>
            </a:r>
            <a:r>
              <a:rPr lang="en-US" sz="3600" baseline="-25000" dirty="0"/>
              <a:t>3</a:t>
            </a:r>
            <a:r>
              <a:rPr lang="en-US" sz="3600" dirty="0"/>
              <a:t> </a:t>
            </a:r>
            <a:r>
              <a:rPr lang="en-US" sz="3600" dirty="0">
                <a:sym typeface="Wingdings" panose="05000000000000000000" pitchFamily="2" charset="2"/>
              </a:rPr>
              <a:t> Iron (III) oxide</a:t>
            </a:r>
            <a:endParaRPr lang="en-US" sz="3600" dirty="0"/>
          </a:p>
          <a:p>
            <a:r>
              <a:rPr lang="en-US" sz="3600" dirty="0" smtClean="0"/>
              <a:t>Na</a:t>
            </a:r>
            <a:r>
              <a:rPr lang="en-US" sz="3600" baseline="-25000" dirty="0" smtClean="0"/>
              <a:t>2</a:t>
            </a:r>
            <a:r>
              <a:rPr lang="en-US" sz="3600" dirty="0"/>
              <a:t>O</a:t>
            </a:r>
            <a:r>
              <a:rPr lang="en-US" sz="3600" dirty="0" smtClean="0"/>
              <a:t> </a:t>
            </a:r>
            <a:r>
              <a:rPr lang="en-US" sz="3600" dirty="0">
                <a:sym typeface="Wingdings" panose="05000000000000000000" pitchFamily="2" charset="2"/>
              </a:rPr>
              <a:t> Sodium </a:t>
            </a:r>
            <a:r>
              <a:rPr lang="en-US" sz="3600" dirty="0" smtClean="0">
                <a:sym typeface="Wingdings" panose="05000000000000000000" pitchFamily="2" charset="2"/>
              </a:rPr>
              <a:t>oxide</a:t>
            </a:r>
          </a:p>
          <a:p>
            <a:r>
              <a:rPr lang="en-US" sz="3600" dirty="0" smtClean="0">
                <a:sym typeface="Wingdings" panose="05000000000000000000" pitchFamily="2" charset="2"/>
              </a:rPr>
              <a:t>N</a:t>
            </a:r>
            <a:r>
              <a:rPr lang="en-US" sz="3600" baseline="-25000" dirty="0" smtClean="0">
                <a:sym typeface="Wingdings" panose="05000000000000000000" pitchFamily="2" charset="2"/>
              </a:rPr>
              <a:t>2</a:t>
            </a:r>
            <a:r>
              <a:rPr lang="en-US" sz="3600" dirty="0" smtClean="0">
                <a:sym typeface="Wingdings" panose="05000000000000000000" pitchFamily="2" charset="2"/>
              </a:rPr>
              <a:t>O</a:t>
            </a:r>
            <a:r>
              <a:rPr lang="en-US" sz="3600" baseline="-25000" dirty="0" smtClean="0">
                <a:sym typeface="Wingdings" panose="05000000000000000000" pitchFamily="2" charset="2"/>
              </a:rPr>
              <a:t>5</a:t>
            </a:r>
            <a:r>
              <a:rPr lang="en-US" sz="3600" dirty="0" smtClean="0">
                <a:sym typeface="Wingdings" panose="05000000000000000000" pitchFamily="2" charset="2"/>
              </a:rPr>
              <a:t>  </a:t>
            </a:r>
            <a:r>
              <a:rPr lang="en-US" sz="3600" dirty="0" err="1" smtClean="0">
                <a:sym typeface="Wingdings" panose="05000000000000000000" pitchFamily="2" charset="2"/>
              </a:rPr>
              <a:t>Dinitrogen</a:t>
            </a:r>
            <a:r>
              <a:rPr lang="en-US" sz="3600" dirty="0" smtClean="0">
                <a:sym typeface="Wingdings" panose="05000000000000000000" pitchFamily="2" charset="2"/>
              </a:rPr>
              <a:t> </a:t>
            </a:r>
            <a:r>
              <a:rPr lang="en-US" sz="3600" dirty="0" err="1" smtClean="0">
                <a:sym typeface="Wingdings" panose="05000000000000000000" pitchFamily="2" charset="2"/>
              </a:rPr>
              <a:t>pentoxide</a:t>
            </a:r>
            <a:endParaRPr lang="en-US" sz="360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474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647574"/>
          </a:xfrm>
        </p:spPr>
        <p:txBody>
          <a:bodyPr/>
          <a:lstStyle/>
          <a:p>
            <a:r>
              <a:rPr lang="en-US" dirty="0"/>
              <a:t>Solubility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6092"/>
            <a:ext cx="12192000" cy="5591908"/>
          </a:xfrm>
        </p:spPr>
        <p:txBody>
          <a:bodyPr/>
          <a:lstStyle/>
          <a:p>
            <a:r>
              <a:rPr lang="en-US" sz="2800" dirty="0"/>
              <a:t>Explain what is occurring when salt (</a:t>
            </a:r>
            <a:r>
              <a:rPr lang="en-US" sz="2800" dirty="0" err="1"/>
              <a:t>NaCl</a:t>
            </a:r>
            <a:r>
              <a:rPr lang="en-US" sz="2800" dirty="0"/>
              <a:t>) dissolves in water. Why does this happen? Draw what this looks like at the molecular level. (How would water surround the ions?)</a:t>
            </a:r>
          </a:p>
          <a:p>
            <a:r>
              <a:rPr lang="en-US" sz="2800" dirty="0"/>
              <a:t>Explain what is occurring when sugar molecules (C</a:t>
            </a:r>
            <a:r>
              <a:rPr lang="en-US" sz="2800" baseline="-25000" dirty="0"/>
              <a:t>6</a:t>
            </a:r>
            <a:r>
              <a:rPr lang="en-US" sz="2800" dirty="0"/>
              <a:t>H</a:t>
            </a:r>
            <a:r>
              <a:rPr lang="en-US" sz="2800" baseline="-25000" dirty="0"/>
              <a:t>12</a:t>
            </a:r>
            <a:r>
              <a:rPr lang="en-US" sz="2800" dirty="0"/>
              <a:t>O</a:t>
            </a:r>
            <a:r>
              <a:rPr lang="en-US" sz="2800" baseline="-25000" dirty="0"/>
              <a:t>6</a:t>
            </a:r>
            <a:r>
              <a:rPr lang="en-US" sz="2800" dirty="0"/>
              <a:t>) dissolve in water. Why does this happen?</a:t>
            </a:r>
          </a:p>
          <a:p>
            <a:r>
              <a:rPr lang="en-US" sz="2800" dirty="0"/>
              <a:t>Why did salt and sugar not dissolve in hexane (C</a:t>
            </a:r>
            <a:r>
              <a:rPr lang="en-US" sz="2800" baseline="-25000" dirty="0"/>
              <a:t>6</a:t>
            </a:r>
            <a:r>
              <a:rPr lang="en-US" sz="2800" dirty="0"/>
              <a:t>H</a:t>
            </a:r>
            <a:r>
              <a:rPr lang="en-US" sz="2800" baseline="-25000" dirty="0"/>
              <a:t>14</a:t>
            </a:r>
            <a:r>
              <a:rPr lang="en-US" sz="2800" dirty="0"/>
              <a:t>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9495" y="3421035"/>
            <a:ext cx="4402505" cy="34369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57207"/>
            <a:ext cx="4829908" cy="2300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9548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745061"/>
          </a:xfrm>
        </p:spPr>
        <p:txBody>
          <a:bodyPr/>
          <a:lstStyle/>
          <a:p>
            <a:r>
              <a:rPr lang="en-US" dirty="0"/>
              <a:t>Solubility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363579"/>
            <a:ext cx="9905999" cy="4427622"/>
          </a:xfrm>
        </p:spPr>
        <p:txBody>
          <a:bodyPr>
            <a:normAutofit/>
          </a:bodyPr>
          <a:lstStyle/>
          <a:p>
            <a:r>
              <a:rPr lang="en-US" sz="3600" dirty="0"/>
              <a:t>When </a:t>
            </a:r>
            <a:r>
              <a:rPr lang="en-US" sz="3600" dirty="0" err="1"/>
              <a:t>NaCl</a:t>
            </a:r>
            <a:r>
              <a:rPr lang="en-US" sz="3600" dirty="0"/>
              <a:t> dissolves in water, the Na</a:t>
            </a:r>
            <a:r>
              <a:rPr lang="en-US" sz="3600" baseline="30000" dirty="0"/>
              <a:t>+</a:t>
            </a:r>
            <a:r>
              <a:rPr lang="en-US" sz="3600" dirty="0"/>
              <a:t> and Cl</a:t>
            </a:r>
            <a:r>
              <a:rPr lang="en-US" sz="3600" baseline="30000" dirty="0"/>
              <a:t>-</a:t>
            </a:r>
            <a:r>
              <a:rPr lang="en-US" sz="3600" dirty="0"/>
              <a:t> ions are separating and moving freely throughout the water molecules.</a:t>
            </a:r>
          </a:p>
          <a:p>
            <a:r>
              <a:rPr lang="en-US" sz="3600" dirty="0"/>
              <a:t>This happens BECAUSE the polar ends of the water molecules are attracting the different ions and surrounding them completely.</a:t>
            </a:r>
          </a:p>
        </p:txBody>
      </p:sp>
    </p:spTree>
    <p:extLst>
      <p:ext uri="{BB962C8B-B14F-4D97-AF65-F5344CB8AC3E}">
        <p14:creationId xmlns:p14="http://schemas.microsoft.com/office/powerpoint/2010/main" xmlns="" val="421332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745061"/>
          </a:xfrm>
        </p:spPr>
        <p:txBody>
          <a:bodyPr/>
          <a:lstStyle/>
          <a:p>
            <a:r>
              <a:rPr lang="en-US" dirty="0"/>
              <a:t>Solubility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24514" y="1588168"/>
            <a:ext cx="8387465" cy="4668253"/>
          </a:xfrm>
        </p:spPr>
      </p:pic>
    </p:spTree>
    <p:extLst>
      <p:ext uri="{BB962C8B-B14F-4D97-AF65-F5344CB8AC3E}">
        <p14:creationId xmlns:p14="http://schemas.microsoft.com/office/powerpoint/2010/main" xmlns="" val="43240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504429"/>
          </a:xfrm>
        </p:spPr>
        <p:txBody>
          <a:bodyPr>
            <a:normAutofit fontScale="90000"/>
          </a:bodyPr>
          <a:lstStyle/>
          <a:p>
            <a:r>
              <a:rPr lang="en-US" dirty="0"/>
              <a:t>Conductivity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122947"/>
            <a:ext cx="9905999" cy="4668254"/>
          </a:xfrm>
        </p:spPr>
        <p:txBody>
          <a:bodyPr>
            <a:normAutofit/>
          </a:bodyPr>
          <a:lstStyle/>
          <a:p>
            <a:r>
              <a:rPr lang="en-US" sz="3600" dirty="0"/>
              <a:t>This separation of ions is also why </a:t>
            </a:r>
            <a:r>
              <a:rPr lang="en-US" sz="3600" dirty="0" err="1"/>
              <a:t>NaCl</a:t>
            </a:r>
            <a:r>
              <a:rPr lang="en-US" sz="3600" dirty="0"/>
              <a:t> will conduct electricity when dissolved in water.</a:t>
            </a:r>
          </a:p>
          <a:p>
            <a:r>
              <a:rPr lang="en-US" sz="3600" dirty="0"/>
              <a:t>When we stick the metal leads into the water, it makes the ions move to (+) or (-) side.</a:t>
            </a:r>
          </a:p>
          <a:p>
            <a:r>
              <a:rPr lang="en-US" sz="3600" dirty="0"/>
              <a:t>This movement of charge creates an electric current, and lights up the LED.</a:t>
            </a:r>
          </a:p>
        </p:txBody>
      </p:sp>
    </p:spTree>
    <p:extLst>
      <p:ext uri="{BB962C8B-B14F-4D97-AF65-F5344CB8AC3E}">
        <p14:creationId xmlns:p14="http://schemas.microsoft.com/office/powerpoint/2010/main" xmlns="" val="183549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745061"/>
          </a:xfrm>
        </p:spPr>
        <p:txBody>
          <a:bodyPr/>
          <a:lstStyle/>
          <a:p>
            <a:r>
              <a:rPr lang="en-US" dirty="0"/>
              <a:t>Solubility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363579"/>
            <a:ext cx="9905999" cy="4427622"/>
          </a:xfrm>
        </p:spPr>
        <p:txBody>
          <a:bodyPr>
            <a:normAutofit/>
          </a:bodyPr>
          <a:lstStyle/>
          <a:p>
            <a:r>
              <a:rPr lang="en-US" sz="3600" dirty="0"/>
              <a:t>When sugar dissolves in water, individual sugar molecules are separating from each other and move throughout the water molecules.</a:t>
            </a:r>
          </a:p>
          <a:p>
            <a:r>
              <a:rPr lang="en-US" sz="3600" dirty="0"/>
              <a:t>In this case, the polar ends on the sugar molecules (coming from O-H and C-O bonds) are being attracted by the polar ends of the water molecules.</a:t>
            </a:r>
          </a:p>
        </p:txBody>
      </p:sp>
    </p:spTree>
    <p:extLst>
      <p:ext uri="{BB962C8B-B14F-4D97-AF65-F5344CB8AC3E}">
        <p14:creationId xmlns:p14="http://schemas.microsoft.com/office/powerpoint/2010/main" xmlns="" val="316528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745061"/>
          </a:xfrm>
        </p:spPr>
        <p:txBody>
          <a:bodyPr/>
          <a:lstStyle/>
          <a:p>
            <a:r>
              <a:rPr lang="en-US" dirty="0"/>
              <a:t>Solubility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598" y="1363579"/>
            <a:ext cx="7739817" cy="5039481"/>
          </a:xfrm>
        </p:spPr>
      </p:pic>
    </p:spTree>
    <p:extLst>
      <p:ext uri="{BB962C8B-B14F-4D97-AF65-F5344CB8AC3E}">
        <p14:creationId xmlns:p14="http://schemas.microsoft.com/office/powerpoint/2010/main" xmlns="" val="121572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648808"/>
          </a:xfrm>
        </p:spPr>
        <p:txBody>
          <a:bodyPr/>
          <a:lstStyle/>
          <a:p>
            <a:r>
              <a:rPr lang="en-US" dirty="0"/>
              <a:t>Solubility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267326"/>
            <a:ext cx="9905999" cy="4523875"/>
          </a:xfrm>
        </p:spPr>
        <p:txBody>
          <a:bodyPr>
            <a:normAutofit lnSpcReduction="10000"/>
          </a:bodyPr>
          <a:lstStyle/>
          <a:p>
            <a:r>
              <a:rPr lang="en-US" sz="3600" dirty="0"/>
              <a:t>Hexane is composed of only C-H bonds. C and H have very similar </a:t>
            </a:r>
            <a:r>
              <a:rPr lang="en-US" sz="3600" dirty="0" err="1"/>
              <a:t>electronegativities</a:t>
            </a:r>
            <a:r>
              <a:rPr lang="en-US" sz="3600" dirty="0"/>
              <a:t>, so these will not create a separation of charge.</a:t>
            </a:r>
          </a:p>
          <a:p>
            <a:r>
              <a:rPr lang="en-US" sz="3600" dirty="0"/>
              <a:t>The fact that there is no charge means there is nothing for the ions in </a:t>
            </a:r>
            <a:r>
              <a:rPr lang="en-US" sz="3600" dirty="0" err="1"/>
              <a:t>NaCl</a:t>
            </a:r>
            <a:r>
              <a:rPr lang="en-US" sz="3600" dirty="0"/>
              <a:t> or the polar ends of a sugar molecule to interact with, so they do not dissolve.</a:t>
            </a:r>
          </a:p>
        </p:txBody>
      </p:sp>
    </p:spTree>
    <p:extLst>
      <p:ext uri="{BB962C8B-B14F-4D97-AF65-F5344CB8AC3E}">
        <p14:creationId xmlns:p14="http://schemas.microsoft.com/office/powerpoint/2010/main" xmlns="" val="325129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821662"/>
          </a:xfrm>
        </p:spPr>
        <p:txBody>
          <a:bodyPr/>
          <a:lstStyle/>
          <a:p>
            <a:r>
              <a:rPr lang="en-US" dirty="0"/>
              <a:t>Solubility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440180"/>
            <a:ext cx="9905999" cy="4351021"/>
          </a:xfrm>
        </p:spPr>
        <p:txBody>
          <a:bodyPr>
            <a:normAutofit/>
          </a:bodyPr>
          <a:lstStyle/>
          <a:p>
            <a:r>
              <a:rPr lang="en-US" sz="3600" dirty="0"/>
              <a:t>You may have heard the phrase “like dissolves like”</a:t>
            </a:r>
          </a:p>
          <a:p>
            <a:r>
              <a:rPr lang="en-US" sz="3600" dirty="0"/>
              <a:t>Basically, this means polar substances will dissolve in other polar substances. Nonpolar substances will dissolve in other nonpolar substances.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10995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Properties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Macroscopic properties of compounds are determined by the </a:t>
            </a:r>
            <a:r>
              <a:rPr lang="en-US" sz="2800" b="1" i="1" u="sng" dirty="0"/>
              <a:t>charge distribution</a:t>
            </a:r>
            <a:r>
              <a:rPr lang="en-US" sz="2800" dirty="0"/>
              <a:t> within the compound.</a:t>
            </a:r>
          </a:p>
          <a:p>
            <a:r>
              <a:rPr lang="en-US" sz="2800" dirty="0"/>
              <a:t>The charge distribution within the compound determines how molecules of the same kind and molecules of a different kind will interact with each other.</a:t>
            </a:r>
          </a:p>
        </p:txBody>
      </p:sp>
    </p:spTree>
    <p:extLst>
      <p:ext uri="{BB962C8B-B14F-4D97-AF65-F5344CB8AC3E}">
        <p14:creationId xmlns:p14="http://schemas.microsoft.com/office/powerpoint/2010/main" xmlns="" val="17037991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707362"/>
          </a:xfrm>
        </p:spPr>
        <p:txBody>
          <a:bodyPr/>
          <a:lstStyle/>
          <a:p>
            <a:r>
              <a:rPr lang="en-US" dirty="0"/>
              <a:t>Closure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325880"/>
            <a:ext cx="9905999" cy="4465321"/>
          </a:xfrm>
        </p:spPr>
        <p:txBody>
          <a:bodyPr>
            <a:normAutofit/>
          </a:bodyPr>
          <a:lstStyle/>
          <a:p>
            <a:r>
              <a:rPr lang="en-US" sz="3600" dirty="0"/>
              <a:t>Based on what we’ve learned about properties of compounds, write 5 questions that you think could appear on a test.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7992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Properties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The way ions and molecules interact all comes down to Coulombic Attraction again.</a:t>
            </a:r>
          </a:p>
          <a:p>
            <a:r>
              <a:rPr lang="en-US" sz="2800" dirty="0"/>
              <a:t>If there are areas of a molecule that are more positively or negatively charged, they will interact with areas of other molecules that are the opposite charge.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1580501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properties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we get a distribution of charge?</a:t>
            </a:r>
          </a:p>
          <a:p>
            <a:r>
              <a:rPr lang="en-US" dirty="0"/>
              <a:t>Ionic Compounds:</a:t>
            </a:r>
          </a:p>
          <a:p>
            <a:pPr lvl="1"/>
            <a:r>
              <a:rPr lang="en-US" dirty="0"/>
              <a:t>In ionic compounds, we end up with complete (+) and (-) charges.</a:t>
            </a:r>
          </a:p>
          <a:p>
            <a:pPr lvl="1"/>
            <a:r>
              <a:rPr lang="en-US" dirty="0"/>
              <a:t>What happens when we have many (+) and (-) ions around?</a:t>
            </a:r>
          </a:p>
          <a:p>
            <a:pPr lvl="1"/>
            <a:r>
              <a:rPr lang="en-US" dirty="0"/>
              <a:t>http://az.pbslearningmedia.org/resource/lsps07.sci.phys.matter.ionicbonding/ionic-bonding/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15371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Ionic Properties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crystalline structure leads to the properties of ionic compounds.</a:t>
            </a:r>
          </a:p>
          <a:p>
            <a:r>
              <a:rPr lang="en-US" dirty="0"/>
              <a:t>Melting Point:</a:t>
            </a:r>
          </a:p>
          <a:p>
            <a:pPr lvl="1"/>
            <a:r>
              <a:rPr lang="en-US" dirty="0"/>
              <a:t>We saw in the lab that we couldn’t get our ionic compounds to melt.</a:t>
            </a:r>
          </a:p>
          <a:p>
            <a:pPr lvl="1"/>
            <a:r>
              <a:rPr lang="en-US" dirty="0"/>
              <a:t>Why would their melting points be so high? (Hint: what does it mean to melt, in terms of a substance’s particles?)</a:t>
            </a:r>
          </a:p>
          <a:p>
            <a:pPr lvl="1"/>
            <a:r>
              <a:rPr lang="en-US" dirty="0"/>
              <a:t>We labeled </a:t>
            </a:r>
            <a:r>
              <a:rPr lang="en-US" dirty="0" err="1"/>
              <a:t>NaCl</a:t>
            </a:r>
            <a:r>
              <a:rPr lang="en-US" dirty="0"/>
              <a:t> as 3 and CaCO</a:t>
            </a:r>
            <a:r>
              <a:rPr lang="en-US" baseline="-25000" dirty="0"/>
              <a:t>3</a:t>
            </a:r>
            <a:r>
              <a:rPr lang="en-US" dirty="0"/>
              <a:t> as 4 for their place of melting. Why would CaCO</a:t>
            </a:r>
            <a:r>
              <a:rPr lang="en-US" baseline="-25000" dirty="0"/>
              <a:t>3</a:t>
            </a:r>
            <a:r>
              <a:rPr lang="en-US" dirty="0"/>
              <a:t> have a higher melting point? (hint: think about the charges involved)</a:t>
            </a:r>
          </a:p>
        </p:txBody>
      </p:sp>
    </p:spTree>
    <p:extLst>
      <p:ext uri="{BB962C8B-B14F-4D97-AF65-F5344CB8AC3E}">
        <p14:creationId xmlns:p14="http://schemas.microsoft.com/office/powerpoint/2010/main" xmlns="" val="1744583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Ionic properties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While CaCO</a:t>
            </a:r>
            <a:r>
              <a:rPr lang="en-US" sz="2800" baseline="-25000" dirty="0"/>
              <a:t>3</a:t>
            </a:r>
            <a:r>
              <a:rPr lang="en-US" sz="2800" dirty="0"/>
              <a:t> does have a higher melting point, it is not that large of a difference</a:t>
            </a:r>
          </a:p>
          <a:p>
            <a:pPr lvl="1"/>
            <a:r>
              <a:rPr lang="en-US" sz="2400" dirty="0"/>
              <a:t>CaCO</a:t>
            </a:r>
            <a:r>
              <a:rPr lang="en-US" sz="2400" baseline="-25000" dirty="0"/>
              <a:t>3</a:t>
            </a:r>
            <a:r>
              <a:rPr lang="en-US" sz="2400" dirty="0"/>
              <a:t> = 825</a:t>
            </a:r>
            <a:r>
              <a:rPr lang="en-US" sz="2400" baseline="30000" dirty="0"/>
              <a:t>o</a:t>
            </a:r>
            <a:r>
              <a:rPr lang="en-US" sz="2400" dirty="0"/>
              <a:t>C, </a:t>
            </a:r>
            <a:r>
              <a:rPr lang="en-US" sz="2400" dirty="0" err="1"/>
              <a:t>NaCl</a:t>
            </a:r>
            <a:r>
              <a:rPr lang="en-US" sz="2400" dirty="0"/>
              <a:t> = 800</a:t>
            </a:r>
            <a:r>
              <a:rPr lang="en-US" sz="2400" baseline="30000" dirty="0"/>
              <a:t>o</a:t>
            </a:r>
            <a:r>
              <a:rPr lang="en-US" sz="2400" dirty="0"/>
              <a:t>C</a:t>
            </a:r>
          </a:p>
          <a:p>
            <a:r>
              <a:rPr lang="en-US" sz="2800" dirty="0"/>
              <a:t>The size of the ions also accounts towards their melting points.</a:t>
            </a:r>
          </a:p>
          <a:p>
            <a:pPr lvl="1"/>
            <a:r>
              <a:rPr lang="en-US" sz="2400" dirty="0"/>
              <a:t>The further the ions are from each other, the less energy it takes to pull them apart.</a:t>
            </a:r>
          </a:p>
        </p:txBody>
      </p:sp>
    </p:spTree>
    <p:extLst>
      <p:ext uri="{BB962C8B-B14F-4D97-AF65-F5344CB8AC3E}">
        <p14:creationId xmlns:p14="http://schemas.microsoft.com/office/powerpoint/2010/main" xmlns="" val="10692862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761874"/>
          </a:xfrm>
        </p:spPr>
        <p:txBody>
          <a:bodyPr/>
          <a:lstStyle/>
          <a:p>
            <a:r>
              <a:rPr lang="en-US" dirty="0"/>
              <a:t>BELL work 11-16-16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380392"/>
            <a:ext cx="9905999" cy="5056984"/>
          </a:xfrm>
        </p:spPr>
        <p:txBody>
          <a:bodyPr>
            <a:noAutofit/>
          </a:bodyPr>
          <a:lstStyle/>
          <a:p>
            <a:r>
              <a:rPr lang="en-US" sz="4000" dirty="0"/>
              <a:t>Fit the following into 3 categories:</a:t>
            </a:r>
          </a:p>
          <a:p>
            <a:pPr lvl="1"/>
            <a:r>
              <a:rPr lang="en-US" sz="4000" dirty="0"/>
              <a:t>S</a:t>
            </a:r>
          </a:p>
          <a:p>
            <a:pPr lvl="1"/>
            <a:r>
              <a:rPr lang="en-US" sz="6600" dirty="0"/>
              <a:t>SO</a:t>
            </a:r>
            <a:r>
              <a:rPr lang="en-US" sz="6600" baseline="-25000" dirty="0"/>
              <a:t>3</a:t>
            </a:r>
            <a:r>
              <a:rPr lang="en-US" sz="6600" baseline="30000" dirty="0"/>
              <a:t>-</a:t>
            </a:r>
            <a:endParaRPr lang="en-US" sz="6600" dirty="0"/>
          </a:p>
          <a:p>
            <a:pPr lvl="1"/>
            <a:r>
              <a:rPr lang="en-US" sz="4000" dirty="0" err="1"/>
              <a:t>NaCl</a:t>
            </a:r>
            <a:endParaRPr lang="en-US" sz="4000" dirty="0"/>
          </a:p>
          <a:p>
            <a:pPr lvl="1"/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7400544" y="1943868"/>
            <a:ext cx="265785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US" sz="4000" dirty="0"/>
              <a:t>H</a:t>
            </a:r>
            <a:r>
              <a:rPr lang="en-US" sz="4000" baseline="-25000" dirty="0"/>
              <a:t>2</a:t>
            </a:r>
            <a:r>
              <a:rPr lang="en-US" sz="4000" dirty="0"/>
              <a:t>O</a:t>
            </a:r>
          </a:p>
          <a:p>
            <a:pPr lvl="1">
              <a:buFont typeface="Arial" pitchFamily="34" charset="0"/>
              <a:buChar char="•"/>
            </a:pPr>
            <a:r>
              <a:rPr lang="en-US" sz="6000" dirty="0"/>
              <a:t>K</a:t>
            </a:r>
            <a:r>
              <a:rPr lang="en-US" sz="6000" baseline="30000" dirty="0"/>
              <a:t>+</a:t>
            </a:r>
            <a:endParaRPr lang="en-US" sz="6000" dirty="0"/>
          </a:p>
          <a:p>
            <a:pPr lvl="1">
              <a:buFont typeface="Arial" pitchFamily="34" charset="0"/>
              <a:buChar char="•"/>
            </a:pPr>
            <a:r>
              <a:rPr lang="en-US" sz="4000" dirty="0"/>
              <a:t>Cl</a:t>
            </a:r>
            <a:r>
              <a:rPr lang="en-US" sz="4000" baseline="-25000" dirty="0"/>
              <a:t>2</a:t>
            </a:r>
          </a:p>
          <a:p>
            <a:pPr lvl="1">
              <a:buFont typeface="Arial" pitchFamily="34" charset="0"/>
              <a:buChar char="•"/>
            </a:pPr>
            <a:r>
              <a:rPr lang="en-US" sz="4000" dirty="0"/>
              <a:t>K</a:t>
            </a:r>
            <a:r>
              <a:rPr lang="en-US" sz="4000" baseline="-25000" dirty="0"/>
              <a:t>2</a:t>
            </a:r>
            <a:r>
              <a:rPr lang="en-US" sz="4000" dirty="0"/>
              <a:t>O</a:t>
            </a:r>
          </a:p>
          <a:p>
            <a:pPr lvl="1">
              <a:buFont typeface="Arial" pitchFamily="34" charset="0"/>
              <a:buChar char="•"/>
            </a:pPr>
            <a:r>
              <a:rPr lang="en-US" sz="4000" dirty="0"/>
              <a:t>C</a:t>
            </a:r>
          </a:p>
          <a:p>
            <a:pPr lvl="1">
              <a:buFont typeface="Arial" pitchFamily="34" charset="0"/>
              <a:buChar char="•"/>
            </a:pPr>
            <a:r>
              <a:rPr lang="en-US" sz="6600" dirty="0"/>
              <a:t>F</a:t>
            </a:r>
            <a:r>
              <a:rPr lang="en-US" sz="6600" baseline="30000" dirty="0"/>
              <a:t>-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xmlns="" val="1059687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76145" y="96715"/>
            <a:ext cx="609601" cy="48137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No!</a:t>
            </a:r>
          </a:p>
        </p:txBody>
      </p:sp>
      <p:sp>
        <p:nvSpPr>
          <p:cNvPr id="4" name="Rectangle 3"/>
          <p:cNvSpPr/>
          <p:nvPr/>
        </p:nvSpPr>
        <p:spPr>
          <a:xfrm>
            <a:off x="4923692" y="96715"/>
            <a:ext cx="1776047" cy="465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Is there a metal in the compound?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646484" y="316522"/>
            <a:ext cx="2286000" cy="0"/>
          </a:xfrm>
          <a:prstGeom prst="straightConnector1">
            <a:avLst/>
          </a:prstGeom>
          <a:ln w="6985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4" idx="3"/>
          </p:cNvCxnSpPr>
          <p:nvPr/>
        </p:nvCxnSpPr>
        <p:spPr>
          <a:xfrm>
            <a:off x="6699739" y="329711"/>
            <a:ext cx="2176406" cy="0"/>
          </a:xfrm>
          <a:prstGeom prst="straightConnector1">
            <a:avLst/>
          </a:prstGeom>
          <a:ln w="825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732084" y="151666"/>
            <a:ext cx="914400" cy="3297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Yes!</a:t>
            </a:r>
          </a:p>
        </p:txBody>
      </p:sp>
      <p:cxnSp>
        <p:nvCxnSpPr>
          <p:cNvPr id="15" name="Straight Arrow Connector 14"/>
          <p:cNvCxnSpPr>
            <a:stCxn id="10" idx="2"/>
          </p:cNvCxnSpPr>
          <p:nvPr/>
        </p:nvCxnSpPr>
        <p:spPr>
          <a:xfrm>
            <a:off x="2189284" y="481377"/>
            <a:ext cx="0" cy="37760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732084" y="858982"/>
            <a:ext cx="914400" cy="3297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Type?</a:t>
            </a:r>
          </a:p>
        </p:txBody>
      </p:sp>
      <p:cxnSp>
        <p:nvCxnSpPr>
          <p:cNvPr id="18" name="Straight Arrow Connector 17"/>
          <p:cNvCxnSpPr>
            <a:stCxn id="3" idx="2"/>
          </p:cNvCxnSpPr>
          <p:nvPr/>
        </p:nvCxnSpPr>
        <p:spPr>
          <a:xfrm flipH="1">
            <a:off x="9180945" y="578092"/>
            <a:ext cx="1" cy="410199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8723745" y="988291"/>
            <a:ext cx="891310" cy="2955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Type?</a:t>
            </a:r>
          </a:p>
        </p:txBody>
      </p:sp>
    </p:spTree>
    <p:extLst>
      <p:ext uri="{BB962C8B-B14F-4D97-AF65-F5344CB8AC3E}">
        <p14:creationId xmlns:p14="http://schemas.microsoft.com/office/powerpoint/2010/main" xmlns="" val="33262615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1291</TotalTime>
  <Words>1142</Words>
  <Application>Microsoft Office PowerPoint</Application>
  <PresentationFormat>Custom</PresentationFormat>
  <Paragraphs>199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Circuit</vt:lpstr>
      <vt:lpstr>Properties of Compounds</vt:lpstr>
      <vt:lpstr>Bell Work 11/14/16</vt:lpstr>
      <vt:lpstr>Properties</vt:lpstr>
      <vt:lpstr>Properties</vt:lpstr>
      <vt:lpstr>properties</vt:lpstr>
      <vt:lpstr>Ionic Properties</vt:lpstr>
      <vt:lpstr>Ionic properties</vt:lpstr>
      <vt:lpstr>BELL work 11-16-16</vt:lpstr>
      <vt:lpstr>Slide 9</vt:lpstr>
      <vt:lpstr>Slide 10</vt:lpstr>
      <vt:lpstr>Slide 11</vt:lpstr>
      <vt:lpstr>Slide 12</vt:lpstr>
      <vt:lpstr>Slide 13</vt:lpstr>
      <vt:lpstr>Slide 14</vt:lpstr>
      <vt:lpstr>Bell work 11-17-19</vt:lpstr>
      <vt:lpstr>QUIZ 1.5</vt:lpstr>
      <vt:lpstr>QUIZ 1.5</vt:lpstr>
      <vt:lpstr>Close reading</vt:lpstr>
      <vt:lpstr>BELL WORK 11-18-16</vt:lpstr>
      <vt:lpstr>Quiz 1.6</vt:lpstr>
      <vt:lpstr>Quiz 1.6</vt:lpstr>
      <vt:lpstr>Solubility</vt:lpstr>
      <vt:lpstr>Solubility</vt:lpstr>
      <vt:lpstr>Solubility</vt:lpstr>
      <vt:lpstr>Conductivity</vt:lpstr>
      <vt:lpstr>Solubility</vt:lpstr>
      <vt:lpstr>Solubility</vt:lpstr>
      <vt:lpstr>Solubility</vt:lpstr>
      <vt:lpstr>Solubility</vt:lpstr>
      <vt:lpstr>Closure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Properties of Compounds</dc:title>
  <dc:creator>theinz89@gmail.com</dc:creator>
  <cp:lastModifiedBy>goldenw</cp:lastModifiedBy>
  <cp:revision>95</cp:revision>
  <dcterms:created xsi:type="dcterms:W3CDTF">2016-11-14T04:19:31Z</dcterms:created>
  <dcterms:modified xsi:type="dcterms:W3CDTF">2016-11-18T18:50:10Z</dcterms:modified>
</cp:coreProperties>
</file>